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81" r:id="rId10"/>
    <p:sldId id="282" r:id="rId11"/>
    <p:sldId id="263" r:id="rId12"/>
    <p:sldId id="264" r:id="rId13"/>
    <p:sldId id="265" r:id="rId14"/>
    <p:sldId id="266" r:id="rId15"/>
    <p:sldId id="271" r:id="rId16"/>
    <p:sldId id="272" r:id="rId17"/>
    <p:sldId id="273" r:id="rId18"/>
    <p:sldId id="267" r:id="rId19"/>
    <p:sldId id="268" r:id="rId20"/>
    <p:sldId id="269" r:id="rId21"/>
    <p:sldId id="270" r:id="rId22"/>
    <p:sldId id="274" r:id="rId23"/>
    <p:sldId id="275" r:id="rId24"/>
    <p:sldId id="276" r:id="rId25"/>
    <p:sldId id="284" r:id="rId26"/>
    <p:sldId id="277" r:id="rId27"/>
    <p:sldId id="279" r:id="rId28"/>
    <p:sldId id="283" r:id="rId29"/>
    <p:sldId id="280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69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04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5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08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53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34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5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32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52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ECE0-152E-4475-91AA-B9A599ECB8A6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AC92-E14A-42C0-A00D-03948BE39C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59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73823"/>
            <a:ext cx="9144000" cy="2387600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0070C0"/>
                </a:solidFill>
              </a:rPr>
              <a:t>DİYABETLİ BİREYLERDE HASTALIK DURUMLARI VE HASTALIKLARDAN KORUNMA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0505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rgbClr val="002060"/>
                </a:solidFill>
                <a:latin typeface="+mj-lt"/>
              </a:rPr>
              <a:t>Gazi Üniversitesi Sağlık Araştırma ve Uygulama Merkezi 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Gazi Hastanesi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 Eğitim Hemşiresi 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Dilek Demirel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65715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96545"/>
            <a:ext cx="10515600" cy="97218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DİYABETE BAĞLI GELİŞEBİLECEK SAĞLIK SORUNLARI-6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68730"/>
            <a:ext cx="11049000" cy="515493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sz="5900" b="1" u="sng" dirty="0">
                <a:solidFill>
                  <a:srgbClr val="002060"/>
                </a:solidFill>
                <a:latin typeface="+mj-lt"/>
              </a:rPr>
              <a:t>Diyabetik Ayak</a:t>
            </a:r>
          </a:p>
          <a:p>
            <a:pPr marL="0" indent="0">
              <a:buNone/>
            </a:pPr>
            <a:endParaRPr lang="tr-TR" b="1" u="sng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5100" b="1" dirty="0">
                <a:solidFill>
                  <a:srgbClr val="002060"/>
                </a:solidFill>
                <a:latin typeface="+mj-lt"/>
              </a:rPr>
              <a:t>Nasıl korunmalı?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ayaklarınızı her gün kontrol edin, sorun var mı?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ayaklar temiz ve kuru tutulmalı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parmak araları nemli bırakılmamalı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topuklarda kuruluk, çatlak varsa uygun nemlendiriciler kullanılmalı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ayaklarınızda morluk, kızarıklık, şişlik, kanama, akıntı, su toplaması gibi bir durumla karşılaştığınızda gecikmeden doktora gidin 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nasır varsa kendiniz tedavi etmeye çalışmayın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tırnak kesimini banyodan sonra, tırnaklar yumuşakken yapın, düz kesin, derin kesmeyin, görme sorununuz varsa yakınınızdan yardım isteyin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ayaklarınız üşüyorsa ısıtmak için ısıtıcılar kullanmayın, kalın çorap, patik giyin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rahat ayakkabılar giyin, ucu dar ayakkabılar giymeyin, mevsime uygun kapalı ayakkabılar kullanın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evde terliksiz dolaşmayın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denize girerken deniz ayakkabısı kullanın, kumsalda çıplak ayak yürümeyin, parmak arası terlik kullanmayın</a:t>
            </a:r>
          </a:p>
          <a:p>
            <a:pPr>
              <a:buFontTx/>
              <a:buChar char="-"/>
            </a:pPr>
            <a:r>
              <a:rPr lang="tr-TR" sz="3400" dirty="0">
                <a:solidFill>
                  <a:srgbClr val="002060"/>
                </a:solidFill>
                <a:latin typeface="+mj-lt"/>
              </a:rPr>
              <a:t>pamuklu çoraplar tercih edin, çorapların lastik kısmı bileğinizi sıkmasın</a:t>
            </a:r>
          </a:p>
          <a:p>
            <a:pPr>
              <a:buFontTx/>
              <a:buChar char="-"/>
            </a:pPr>
            <a:r>
              <a:rPr lang="tr-TR" sz="3400" b="1" dirty="0" err="1">
                <a:solidFill>
                  <a:srgbClr val="002060"/>
                </a:solidFill>
                <a:latin typeface="+mj-lt"/>
              </a:rPr>
              <a:t>Vee</a:t>
            </a:r>
            <a:r>
              <a:rPr lang="tr-TR" sz="3400" b="1" dirty="0">
                <a:solidFill>
                  <a:srgbClr val="002060"/>
                </a:solidFill>
                <a:latin typeface="+mj-lt"/>
              </a:rPr>
              <a:t>  kan şekeriniz iyi olsun </a:t>
            </a:r>
            <a:r>
              <a:rPr lang="tr-TR" sz="3400" b="1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tr-TR" sz="3400" b="1" dirty="0">
              <a:solidFill>
                <a:srgbClr val="002060"/>
              </a:solidFill>
              <a:latin typeface="+mj-lt"/>
            </a:endParaRPr>
          </a:p>
          <a:p>
            <a:pPr>
              <a:buFontTx/>
              <a:buChar char="-"/>
            </a:pPr>
            <a:endParaRPr lang="tr-TR" dirty="0">
              <a:latin typeface="+mj-lt"/>
            </a:endParaRPr>
          </a:p>
          <a:p>
            <a:pPr>
              <a:buFontTx/>
              <a:buChar char="-"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9541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18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DİYABETLE BİRLİKTE GÖRÜLEBİLEN HASTALIKLAR - 1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37310"/>
            <a:ext cx="10515600" cy="52806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dirty="0"/>
              <a:t>  </a:t>
            </a:r>
            <a:r>
              <a:rPr lang="tr-TR" sz="3800" b="1" dirty="0">
                <a:solidFill>
                  <a:srgbClr val="002060"/>
                </a:solidFill>
              </a:rPr>
              <a:t>DİYABET VE HİPERTANSİYON</a:t>
            </a:r>
          </a:p>
          <a:p>
            <a:pPr marL="0" indent="0">
              <a:buNone/>
            </a:pPr>
            <a:endParaRPr lang="tr-TR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 Hipertansiyonun bir çok nedeni olabilir.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 Hipertansiyon gelişmesinde en önemli faktörler; yaş – kilo – egzersiz eksikliği – diyet </a:t>
            </a:r>
            <a:r>
              <a:rPr lang="tr-TR" sz="2600" i="1" dirty="0">
                <a:solidFill>
                  <a:srgbClr val="002060"/>
                </a:solidFill>
                <a:latin typeface="+mj-lt"/>
              </a:rPr>
              <a:t>(tuzlu yeme, işlenmiş gıdalar, yağlı gıdalar)</a:t>
            </a:r>
            <a:r>
              <a:rPr lang="tr-TR" sz="20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– alkol, sigara – bazı hastalıkların varlığı </a:t>
            </a:r>
            <a:r>
              <a:rPr lang="tr-TR" sz="2600" i="1" dirty="0">
                <a:solidFill>
                  <a:srgbClr val="002060"/>
                </a:solidFill>
                <a:latin typeface="+mj-lt"/>
              </a:rPr>
              <a:t>(diyabet, kronik böbrek hastalığı, kalp hastalığı, yüksek kolesterol..)</a:t>
            </a:r>
            <a:endParaRPr lang="tr-TR" sz="26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 Hipertansiyon; kalp krizi - kalp yetmezliği - görme kaybı – felç - böbrek hastalığı - böbrek yetmezliği - cinsel işlev bozukluğu gibi sorunlara neden olabilir.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 Yüksek kan şekeri damarlarda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ateroskleroza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(damar daralması, damar sertliği) neden olur.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 Kan damarları ne kadar dar olursa, kanın damara yaptığı basınç o kadar artar. Buna hipertansiyon denir.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 Diyabet ve hipertansiyon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birarada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olan kişilerde diyabet komplikasyonlarının gelişme riski de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203157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DİYABETLE BİRLİKTE GÖRÜLEBİLEN HASTALIKLAR - 2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006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800" b="1" dirty="0">
                <a:solidFill>
                  <a:srgbClr val="002060"/>
                </a:solidFill>
                <a:latin typeface="+mj-lt"/>
              </a:rPr>
              <a:t>DİYABET VE HİPERTANSİYON</a:t>
            </a: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- Diyabetlilerde kan basıncı hedefi, kişinin yaşına ve eşlik eden diğer hastalıklarına göre belirlenir. Kan basıncı;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- Diyabetlilerde 140/80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mmHg</a:t>
            </a: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- Böbrek, göz gibi organlarda komplikasyonu olan diyabetlilerde 130/80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mmHg</a:t>
            </a: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- İleri yaş diyabetlilerde 150/80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mmHg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`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yı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aşmamalıdır.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Kan basıncını sağlıklı aralıkta tutabilmek için önerilen ilaç tedavisi düzenli yapılması, diyet ve egzersiz önerilerine uyulması önemlidir.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366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0070C0"/>
                </a:solidFill>
              </a:rPr>
              <a:t>DİYABETLE BİRLİKTE GÖRÜLEBİLEN HASTALIKLAR - 3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91590"/>
            <a:ext cx="10515600" cy="51549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3800" b="1" dirty="0">
                <a:latin typeface="+mj-lt"/>
              </a:rPr>
              <a:t> </a:t>
            </a:r>
            <a:r>
              <a:rPr lang="tr-TR" sz="3800" b="1" dirty="0">
                <a:solidFill>
                  <a:srgbClr val="002060"/>
                </a:solidFill>
                <a:latin typeface="+mj-lt"/>
              </a:rPr>
              <a:t>DİYABET VE DİSLİPİDEMİ (KAN YAĞLARININ YÜKSEKLİĞİ)</a:t>
            </a:r>
          </a:p>
          <a:p>
            <a:pPr marL="0" indent="0">
              <a:buNone/>
            </a:pPr>
            <a:endParaRPr lang="tr-TR" sz="3400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Diyabet sadece karbonhidrat metabolizması bozukluğu değildir.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Diyabette lipit (kan yağları; kolesterol -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trigliserid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- HDL - LDL) metabolizması da bozulur.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Diyabetli kişide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trigliserid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↑ , HDL ↓ , LDL ↑ olduğunda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ateroskleroz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(damar daralması, damar sertliği) riski artar. Hipertansiyon ve kalp damar hastalıkları riski artar.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LDL-kolesterol hedefi;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Orta risk grubundakiler için &lt;100 mg/dl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Yüksek risk grubundakiler için &lt;70 mg/dl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Çok yüksek risk grubundakiler için &lt;55 mg/dl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Diyabetlilerde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dislipidemi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tedavisinde sağlıklı beslenme, kilo kontrolü, düzenli egzersiz, sigaranın bırakılması, iyi kan şekeri kontrolü önemlidir.</a:t>
            </a:r>
          </a:p>
        </p:txBody>
      </p:sp>
    </p:spTree>
    <p:extLst>
      <p:ext uri="{BB962C8B-B14F-4D97-AF65-F5344CB8AC3E}">
        <p14:creationId xmlns:p14="http://schemas.microsoft.com/office/powerpoint/2010/main" val="2096407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0070C0"/>
                </a:solidFill>
              </a:rPr>
              <a:t>DİYABETLE BİRLİKTE GÖRÜLEBİLEN HASTALIKLAR - 4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002060"/>
                </a:solidFill>
                <a:latin typeface="+mj-lt"/>
              </a:rPr>
              <a:t>DİYABET VE SİNDİRİM SİSTEMİ PROBLEMLERİ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Diyabette sindirim sistemi problemleri çoğunlukla sinir hücrelerinin hasarıyla ilişkilidir (diyabetik otonom </a:t>
            </a:r>
            <a:r>
              <a:rPr lang="tr-TR" sz="2400" dirty="0" err="1">
                <a:solidFill>
                  <a:srgbClr val="002060"/>
                </a:solidFill>
                <a:latin typeface="+mj-lt"/>
              </a:rPr>
              <a:t>nöropati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). Bunlar;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  - </a:t>
            </a:r>
            <a:r>
              <a:rPr lang="tr-TR" sz="1800" dirty="0">
                <a:solidFill>
                  <a:srgbClr val="002060"/>
                </a:solidFill>
                <a:latin typeface="+mj-lt"/>
              </a:rPr>
              <a:t>yemek borusunun (</a:t>
            </a:r>
            <a:r>
              <a:rPr lang="tr-TR" sz="1800" dirty="0" err="1">
                <a:solidFill>
                  <a:srgbClr val="002060"/>
                </a:solidFill>
                <a:latin typeface="+mj-lt"/>
              </a:rPr>
              <a:t>özefagus</a:t>
            </a:r>
            <a:r>
              <a:rPr lang="tr-TR" sz="1800" dirty="0">
                <a:solidFill>
                  <a:srgbClr val="002060"/>
                </a:solidFill>
                <a:latin typeface="+mj-lt"/>
              </a:rPr>
              <a:t>) boşaltım fonksiyonlarında bozulma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1800" dirty="0">
                <a:solidFill>
                  <a:srgbClr val="002060"/>
                </a:solidFill>
                <a:latin typeface="+mj-lt"/>
              </a:rPr>
              <a:t>  - mide boşalmasının gecikmesi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1800" dirty="0">
                <a:solidFill>
                  <a:srgbClr val="002060"/>
                </a:solidFill>
                <a:latin typeface="+mj-lt"/>
              </a:rPr>
              <a:t>  - </a:t>
            </a:r>
            <a:r>
              <a:rPr lang="tr-TR" sz="1800" dirty="0" err="1">
                <a:solidFill>
                  <a:srgbClr val="002060"/>
                </a:solidFill>
                <a:latin typeface="+mj-lt"/>
              </a:rPr>
              <a:t>reflü</a:t>
            </a:r>
            <a:endParaRPr lang="tr-TR" sz="1800" dirty="0">
              <a:solidFill>
                <a:srgbClr val="002060"/>
              </a:solidFill>
              <a:latin typeface="+mj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tr-TR" sz="1800" dirty="0">
                <a:solidFill>
                  <a:srgbClr val="002060"/>
                </a:solidFill>
                <a:latin typeface="+mj-lt"/>
              </a:rPr>
              <a:t>  - diyabetik </a:t>
            </a:r>
            <a:r>
              <a:rPr lang="tr-TR" sz="1800" dirty="0" err="1">
                <a:solidFill>
                  <a:srgbClr val="002060"/>
                </a:solidFill>
                <a:latin typeface="+mj-lt"/>
              </a:rPr>
              <a:t>diyare</a:t>
            </a:r>
            <a:r>
              <a:rPr lang="tr-TR" sz="1800" dirty="0">
                <a:solidFill>
                  <a:srgbClr val="002060"/>
                </a:solidFill>
                <a:latin typeface="+mj-lt"/>
              </a:rPr>
              <a:t> (uzun süreli, çoğunlukla geceleri olan, bazen aralıklarla görülen, karın ağrısı olmayan ishal)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1800" dirty="0">
                <a:solidFill>
                  <a:srgbClr val="002060"/>
                </a:solidFill>
                <a:latin typeface="+mj-lt"/>
              </a:rPr>
              <a:t>   - kabızlık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1800" dirty="0">
                <a:solidFill>
                  <a:srgbClr val="002060"/>
                </a:solidFill>
                <a:latin typeface="+mj-lt"/>
              </a:rPr>
              <a:t>   - büyük abdesti tutamama </a:t>
            </a:r>
          </a:p>
          <a:p>
            <a:pPr marL="0" indent="0">
              <a:spcBef>
                <a:spcPts val="600"/>
              </a:spcBef>
              <a:buNone/>
            </a:pPr>
            <a:endParaRPr lang="tr-TR" sz="1800" dirty="0">
              <a:solidFill>
                <a:srgbClr val="002060"/>
              </a:solidFill>
              <a:latin typeface="+mj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Diyabetle birlikte görülebilecek bir başka problem de alkole bağlı olmayan </a:t>
            </a:r>
            <a:r>
              <a:rPr lang="tr-TR" sz="2400" b="1" dirty="0">
                <a:solidFill>
                  <a:srgbClr val="002060"/>
                </a:solidFill>
                <a:latin typeface="+mj-lt"/>
              </a:rPr>
              <a:t>karaciğer yağlanması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dır.</a:t>
            </a:r>
          </a:p>
        </p:txBody>
      </p:sp>
    </p:spTree>
    <p:extLst>
      <p:ext uri="{BB962C8B-B14F-4D97-AF65-F5344CB8AC3E}">
        <p14:creationId xmlns:p14="http://schemas.microsoft.com/office/powerpoint/2010/main" val="566100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0070C0"/>
                </a:solidFill>
              </a:rPr>
              <a:t>DİYABETLE BİRLİKTE GÖRÜLEBİLEN HASTALIKLAR - 5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DİYABET VE DİŞ ETİ HASTALIKLARI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 - 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Kan şekeri yüksekken ağız içinde,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tükrük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salgısında da şeker miktarı artar.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Bu durum ağız içinde birçok bakteri ve mantar oluşmasına neden olur.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Diş eti iltihabı, diş eti çekilmesi gibi sorunlar ortaya çıkar.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Diş eti iltihabı olan kişilerde kan şekerini kontrol altına almak zorlaşır.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Nasıl korunmalı?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Sık kan şekeri takibi, kan şekerini hedef aralıkta tutmak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Dişlerin günde en az 2 kez fırçalanması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Düzenli diş hekimi kontrolü (sorun yoksa 6 ayda 1) </a:t>
            </a:r>
          </a:p>
        </p:txBody>
      </p:sp>
    </p:spTree>
    <p:extLst>
      <p:ext uri="{BB962C8B-B14F-4D97-AF65-F5344CB8AC3E}">
        <p14:creationId xmlns:p14="http://schemas.microsoft.com/office/powerpoint/2010/main" val="135267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0070C0"/>
                </a:solidFill>
              </a:rPr>
              <a:t>DİYABETLE BİRLİKTE GÖRÜLEBİLEN HASTALIKLAR - 6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DİYABET VE CİLT HASTALIKLARI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Cilt, vücudun diyabetten en çok etkilenen yerlerinden biri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Kılcal damarların diyabetten etkilenmesi, dolaşımın azalması ciltte kuruluk, egzama, mantar ve deri enfeksiyonlarına neden olabilir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Ayakta cilt kuruluğu diyabete bağlı ayak yarası riskini artırır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Nasıl korunmalı?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Cildin tüm bölgelerine düzenli bakım yapılmalı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Cilt temiz tutulmalı, kuru bir cilde sahip olanlar duş/banyo sonrası uygun nemlendiricilerle cildi nemlendirmeli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Küçük de olsa ciltte bir yaralanma olduğunda dikkatle izlenmeli , bir iki günde iyileşme gözlenmiyorsa bir cilt doktoruna gidilmeli</a:t>
            </a:r>
          </a:p>
        </p:txBody>
      </p:sp>
    </p:spTree>
    <p:extLst>
      <p:ext uri="{BB962C8B-B14F-4D97-AF65-F5344CB8AC3E}">
        <p14:creationId xmlns:p14="http://schemas.microsoft.com/office/powerpoint/2010/main" val="694632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0070C0"/>
                </a:solidFill>
              </a:rPr>
              <a:t>DİYABETLE BİRLİKTE GÖRÜLEBİLEN HASTALIKLAR - 7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DİYABET VE OBEZİTE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 -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Obezite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diyabet gelişme riskini artırır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Diyabeti olanların büyük çoğunluğu da kilolu kişilerdir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Fazla kilolu olan diyabetlilerde diyabete bağlı komplikasyonların ortaya çıkma riski artar ( hipertansiyon, kolesterol yüksekliği, kalp damar hastalıkları..)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Nasıl korunmalı?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Sağlıklı beslenme ve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Düzenli fiziksel aktivite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obeziteden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kaçınmanın en önemli koşulu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Kilo veren, sağlıklı kiloya ulaşan diyabetlilerde kan şekeri hedeflerine daha kolay ulaşılır</a:t>
            </a:r>
          </a:p>
        </p:txBody>
      </p:sp>
    </p:spTree>
    <p:extLst>
      <p:ext uri="{BB962C8B-B14F-4D97-AF65-F5344CB8AC3E}">
        <p14:creationId xmlns:p14="http://schemas.microsoft.com/office/powerpoint/2010/main" val="1821897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DİYABET VE ENFEKSİYON HASTALIKLARI - 1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Diyabeti olan kişilerde enfeksiyon gelişme riski daha fazladır.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Diyabette vücudun savunma hücrelerinin fonksiyonlarında da bozulmalar olur.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Bu nedenle diyabetliler,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influenza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(grip),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pnömoni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(zatürre), hepatit B gibi sık gördüğümüz enfeksiyonlara karşı daha duyarlı hale gelirler.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Diyabetlilerde bu enfeksiyonların gelişme riski arttığı gibi bu hastalıklar ağır seyreder.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Enfeksiyonlar kan şekeri dengesini de bozar ve tablo daha da ağırlaşır.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Bu risklerden korunmanın en etkili yolu aşılanmadır.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7310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08610"/>
            <a:ext cx="10647362" cy="971550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rgbClr val="0070C0"/>
                </a:solidFill>
              </a:rPr>
              <a:t>DİYABET VE ENFEKSİYON HASTALIKLARI - </a:t>
            </a:r>
            <a:r>
              <a:rPr lang="tr-TR" sz="4400" b="1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5058" y="1686400"/>
            <a:ext cx="3162300" cy="2228850"/>
          </a:xfrm>
          <a:prstGeom prst="rect">
            <a:avLst/>
          </a:prstGeom>
        </p:spPr>
      </p:pic>
      <p:sp>
        <p:nvSpPr>
          <p:cNvPr id="5" name="Metin Yer Tutucusu 4"/>
          <p:cNvSpPr>
            <a:spLocks noGrp="1"/>
          </p:cNvSpPr>
          <p:nvPr>
            <p:ph type="body" sz="half" idx="2"/>
          </p:nvPr>
        </p:nvSpPr>
        <p:spPr>
          <a:xfrm>
            <a:off x="232476" y="1588770"/>
            <a:ext cx="4539550" cy="4920518"/>
          </a:xfrm>
        </p:spPr>
        <p:txBody>
          <a:bodyPr>
            <a:normAutofit/>
          </a:bodyPr>
          <a:lstStyle/>
          <a:p>
            <a:r>
              <a:rPr lang="tr-TR" sz="1800" dirty="0">
                <a:solidFill>
                  <a:srgbClr val="002060"/>
                </a:solidFill>
                <a:latin typeface="+mj-lt"/>
              </a:rPr>
              <a:t>Türkiye Endokrinoloji ve Metabolizma Derneği (TEMD) bütün diyabetik bireylere;</a:t>
            </a:r>
          </a:p>
          <a:p>
            <a:endParaRPr lang="tr-TR" sz="1800" dirty="0">
              <a:solidFill>
                <a:srgbClr val="002060"/>
              </a:solidFill>
              <a:latin typeface="+mj-lt"/>
            </a:endParaRPr>
          </a:p>
          <a:p>
            <a:r>
              <a:rPr lang="tr-TR" sz="1800" dirty="0">
                <a:solidFill>
                  <a:srgbClr val="002060"/>
                </a:solidFill>
                <a:latin typeface="+mj-lt"/>
              </a:rPr>
              <a:t>  - her yıl </a:t>
            </a:r>
            <a:r>
              <a:rPr lang="tr-TR" sz="1800" dirty="0" err="1">
                <a:solidFill>
                  <a:srgbClr val="002060"/>
                </a:solidFill>
                <a:latin typeface="+mj-lt"/>
              </a:rPr>
              <a:t>influenza</a:t>
            </a:r>
            <a:r>
              <a:rPr lang="tr-TR" sz="1800" dirty="0">
                <a:solidFill>
                  <a:srgbClr val="002060"/>
                </a:solidFill>
                <a:latin typeface="+mj-lt"/>
              </a:rPr>
              <a:t> (grip) aşısı -tercihen Ekim- Kasım aylarında</a:t>
            </a:r>
          </a:p>
          <a:p>
            <a:endParaRPr lang="tr-TR" sz="1800" dirty="0">
              <a:solidFill>
                <a:srgbClr val="002060"/>
              </a:solidFill>
              <a:latin typeface="+mj-lt"/>
            </a:endParaRPr>
          </a:p>
          <a:p>
            <a:r>
              <a:rPr lang="tr-TR" sz="1800" dirty="0">
                <a:solidFill>
                  <a:srgbClr val="002060"/>
                </a:solidFill>
                <a:latin typeface="+mj-lt"/>
              </a:rPr>
              <a:t>  - hayat boyu en az bir kere </a:t>
            </a:r>
            <a:r>
              <a:rPr lang="tr-TR" sz="1800" dirty="0" err="1">
                <a:solidFill>
                  <a:srgbClr val="002060"/>
                </a:solidFill>
                <a:latin typeface="+mj-lt"/>
              </a:rPr>
              <a:t>pnömokok</a:t>
            </a:r>
            <a:r>
              <a:rPr lang="tr-TR" sz="1800" dirty="0">
                <a:solidFill>
                  <a:srgbClr val="002060"/>
                </a:solidFill>
                <a:latin typeface="+mj-lt"/>
              </a:rPr>
              <a:t> (zatürre) aşısı </a:t>
            </a:r>
          </a:p>
          <a:p>
            <a:endParaRPr lang="tr-TR" sz="1800" dirty="0">
              <a:solidFill>
                <a:srgbClr val="002060"/>
              </a:solidFill>
              <a:latin typeface="+mj-lt"/>
            </a:endParaRPr>
          </a:p>
          <a:p>
            <a:r>
              <a:rPr lang="tr-TR" sz="1800" dirty="0">
                <a:solidFill>
                  <a:srgbClr val="002060"/>
                </a:solidFill>
                <a:latin typeface="+mj-lt"/>
              </a:rPr>
              <a:t>  -daha önce uygulanmamışsa 3 doz hepatit B aşısı olmalarını önermektedir. </a:t>
            </a:r>
          </a:p>
          <a:p>
            <a:endParaRPr lang="tr-TR" sz="1800" dirty="0">
              <a:solidFill>
                <a:srgbClr val="002060"/>
              </a:solidFill>
              <a:latin typeface="+mj-lt"/>
            </a:endParaRPr>
          </a:p>
          <a:p>
            <a:r>
              <a:rPr lang="tr-TR" sz="1800" dirty="0">
                <a:solidFill>
                  <a:srgbClr val="002060"/>
                </a:solidFill>
                <a:latin typeface="+mj-lt"/>
              </a:rPr>
              <a:t>Bu aşılar diyabetlilere aile hekimliklerinde ücretsiz olarak yapılmaktadır.</a:t>
            </a:r>
          </a:p>
          <a:p>
            <a:endParaRPr lang="tr-TR" sz="18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391" y="1714023"/>
            <a:ext cx="3857625" cy="226695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6208" y="4414836"/>
            <a:ext cx="3810000" cy="239077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9469343" y="1404104"/>
            <a:ext cx="1319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Zatürre aşısı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5859906" y="1345287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Grip aşısı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7637091" y="4040503"/>
            <a:ext cx="150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Hepatit B aşısı</a:t>
            </a:r>
          </a:p>
        </p:txBody>
      </p:sp>
    </p:spTree>
    <p:extLst>
      <p:ext uri="{BB962C8B-B14F-4D97-AF65-F5344CB8AC3E}">
        <p14:creationId xmlns:p14="http://schemas.microsoft.com/office/powerpoint/2010/main" val="76457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DİYABET NEDİR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solidFill>
                  <a:srgbClr val="002060"/>
                </a:solidFill>
                <a:latin typeface="+mj-lt"/>
              </a:rPr>
              <a:t>Diyabetes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Mellitus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Şeker Hastalığı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Pankreastan insülin salgısı yetersizliği, eksikliği(kısmen/tamamen)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Kandaki şeker (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glukoz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) miktarının normalden yüksek olduğu 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Vücudun besinlerle aldığımız karbonhidrat, protein ve yağlardan yeterince yararlanamadığı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Sürekli tedavi ve izlem gerektiren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Akut ve uzun dönemde komplikasyonlara neden olabilen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Yaşam kalitesini bozan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Kronik bir durum</a:t>
            </a:r>
          </a:p>
        </p:txBody>
      </p:sp>
    </p:spTree>
    <p:extLst>
      <p:ext uri="{BB962C8B-B14F-4D97-AF65-F5344CB8AC3E}">
        <p14:creationId xmlns:p14="http://schemas.microsoft.com/office/powerpoint/2010/main" val="1688179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70C0"/>
                </a:solidFill>
              </a:rPr>
              <a:t>DİYABET VE ENFEKSİYON HASTALIKLARI - </a:t>
            </a:r>
            <a:r>
              <a:rPr lang="tr-TR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Diyabeti olan kişilerde; 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Solunum yolları enfeksiyonları (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influenza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pnömoni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)</a:t>
            </a:r>
          </a:p>
          <a:p>
            <a:r>
              <a:rPr lang="tr-TR" dirty="0" err="1">
                <a:solidFill>
                  <a:srgbClr val="002060"/>
                </a:solidFill>
                <a:latin typeface="+mj-lt"/>
              </a:rPr>
              <a:t>Üriner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sistem enfeksiyonları (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asemptomatik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bakteriüri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piyelonefrit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sistit)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Sindirim sistemi, karaciğer enfeksiyonları (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enterovirüs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hepatit B, hepatit C )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Diyabetik ayak gibi cilt ve yumuşak doku enfeksiyonları sık görülür.</a:t>
            </a:r>
          </a:p>
        </p:txBody>
      </p:sp>
    </p:spTree>
    <p:extLst>
      <p:ext uri="{BB962C8B-B14F-4D97-AF65-F5344CB8AC3E}">
        <p14:creationId xmlns:p14="http://schemas.microsoft.com/office/powerpoint/2010/main" val="2708960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70C0"/>
                </a:solidFill>
              </a:rPr>
              <a:t>DİYABET VE ENFEKSİYON HASTALIKLARI - </a:t>
            </a:r>
            <a:r>
              <a:rPr lang="tr-TR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DİYABET VE COVID-19</a:t>
            </a:r>
          </a:p>
          <a:p>
            <a:pPr marL="0" indent="0">
              <a:buNone/>
            </a:pPr>
            <a:endParaRPr lang="tr-TR" b="1" dirty="0">
              <a:solidFill>
                <a:srgbClr val="002060"/>
              </a:solidFill>
              <a:latin typeface="+mj-lt"/>
            </a:endParaRP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 hastaları COVID-19 enfeksiyonu için riskli gruptur.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Bu nedenle tüm diyabetlilerin COVID-19 aşısını olması gerekir.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COVID-19 enfeksiyonun önlenmesi ve şiddetinin azaltılması için kullanılmakta olan en etkili yöntem aşılamadır.</a:t>
            </a:r>
          </a:p>
        </p:txBody>
      </p:sp>
    </p:spTree>
    <p:extLst>
      <p:ext uri="{BB962C8B-B14F-4D97-AF65-F5344CB8AC3E}">
        <p14:creationId xmlns:p14="http://schemas.microsoft.com/office/powerpoint/2010/main" val="1958994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0070C0"/>
                </a:solidFill>
              </a:rPr>
              <a:t>DİYABETTE SAĞLIĞI KORUMA VE HASTALIK DURUMLARINI İYİ YÖNETME İLE İLGİLİ GENEL ÖNERİLER -1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3800" b="1" dirty="0">
                <a:solidFill>
                  <a:srgbClr val="002060"/>
                </a:solidFill>
                <a:latin typeface="+mj-lt"/>
              </a:rPr>
              <a:t>SAĞLIKLI BESLENME </a:t>
            </a:r>
          </a:p>
          <a:p>
            <a:pPr marL="0" indent="0">
              <a:buNone/>
            </a:pPr>
            <a:endParaRPr lang="tr-TR" sz="3800" b="1" dirty="0">
              <a:solidFill>
                <a:srgbClr val="002060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Sağlıklı beslenme, diyabet tedavisinin temel yapı taşıdır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Beslenme planı kişiye özgüdür, beslenme ile ilgili diyetisyenle görüşmek ve önerilerine uymak önemli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Öğün atlanmamalı, öğünler geciktirilmemeli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Kullanılan diyabet ilaçlarının / insülinin yemekle ilişkisi bilinmeli, uygun zamanda alınmalı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Kan şekerini karbonhidrat grubu besinler yükseltir, öğünlerde karbonhidratların tüketimine dikkat edilmeli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Fazla kilo varsa diyetisyen kontrolünde onun önerileri doğrultusunda ideal kiloya ulaşmak hedeflenmeli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Katı yağ yerine sıvı yağ kullanımı tercih edilmeli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Şeker, tuz ve yağ tüketimi sınırlandırılmalı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Paketli gıdalar (kek, bisküvi..), konserve veya işlenmiş gıdalardan uzak durulmalı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Posalı besinlerin tüketimi artırılmalı</a:t>
            </a:r>
          </a:p>
          <a:p>
            <a:pPr>
              <a:buFontTx/>
              <a:buChar char="-"/>
            </a:pPr>
            <a:r>
              <a:rPr lang="tr-TR" dirty="0">
                <a:solidFill>
                  <a:srgbClr val="002060"/>
                </a:solidFill>
                <a:latin typeface="+mj-lt"/>
              </a:rPr>
              <a:t>Gün içinde 8-10 bardak su içmeye dikkat edilmeli ( sıvı kısıtlaması yoksa)</a:t>
            </a:r>
          </a:p>
        </p:txBody>
      </p:sp>
    </p:spTree>
    <p:extLst>
      <p:ext uri="{BB962C8B-B14F-4D97-AF65-F5344CB8AC3E}">
        <p14:creationId xmlns:p14="http://schemas.microsoft.com/office/powerpoint/2010/main" val="511642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>
                <a:solidFill>
                  <a:srgbClr val="0070C0"/>
                </a:solidFill>
              </a:rPr>
              <a:t>DİYABETTE SAĞLIĞI KORUMA VE HASTALIK DURUMLARINI İYİ YÖNETME İLE İLGİLİ GENEL ÖNERİLER -2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68780"/>
            <a:ext cx="10515600" cy="50863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3400" b="1" dirty="0">
                <a:solidFill>
                  <a:srgbClr val="002060"/>
                </a:solidFill>
                <a:latin typeface="+mj-lt"/>
              </a:rPr>
              <a:t>DİYABET VE EGZERSİZ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 - 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Düzenli yapılan egzersiz; kan şekeri, kan yağları ve kan basıncının kontrolünü kolaylaştırır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Kilo kontrolünün sağlanmasına yardımcı olur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Kasların ve eklemlerin kuvvetlenmesini sağlar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Bağışıklık sistemini güçlendirir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Fiziksel ve psikolojik olarak daha iyi hissetmenizi sağlar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Egzersiz programı kişinin yaşı, eşlik eden hastalıkları değerlendirilerek kişiye özel planlanmalı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Hipertansiyon, koroner kalp hastalığı, akciğer, damar sistemi hastalıkları.. olan kişiler egzersiz programına başlamadan önce mutlaka doktor kontrolünden geçmeli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Kalp sorunu varsa tek başına (etrafında kimse olmadan) spor yapmaktan kaçınılmalı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Yaşlı, otonom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nöropatisi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kalp-damar hastalığı veya akciğer hastalığı olan diyabetliler çok sıcak veya nemli havalarda açık havada egzersiz yapmamalı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Retinopati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nefropati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, ayakta duyu kaybı gibi komplikasyonları olanlarda hafif şiddette egzersizler (hafif tempolu yürüyüş, yüzme,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bisiklet..gibi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) kişiye uygun olacak şekilde planlanabilir. Uzun süren, ağır egzersizler bu kişilere önerilmez (koşu, ağırlık kaldırma..)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1533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5815" y="216535"/>
            <a:ext cx="10515600" cy="972185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0070C0"/>
                </a:solidFill>
              </a:rPr>
              <a:t>DİYABETTE SAĞLIĞI KORUMA VE HASTALIK DURUMLARINI İYİ YÖNETME İLE İLGİLİ GENEL ÖNERİLER -3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0050" y="1337310"/>
            <a:ext cx="11327130" cy="51663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r-TR" sz="7400" b="1" dirty="0">
                <a:solidFill>
                  <a:srgbClr val="002060"/>
                </a:solidFill>
                <a:latin typeface="+mj-lt"/>
              </a:rPr>
              <a:t>DİYABET VE EGZERSİZ</a:t>
            </a:r>
          </a:p>
          <a:p>
            <a:pPr marL="0" indent="0">
              <a:buNone/>
            </a:pPr>
            <a:endParaRPr lang="tr-TR" sz="7400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- İnsülin ve kan şekeri düşürücü ilaç alan kişiler, egzersiz yaparken ve sonrasında hipoglisemiye (soğuk terleme, baş ağrısı, kalp çarpıntısı, bilinç bulanıklığı, yorgunluk) karşı dikkatli olmalı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- Egzersiz öncesindeki yemek insülin dozu egzersiz sırasında kullanılacak kaslardan uzak bir bölgeye yapılmalıdır (ör; bisiklet sürme için kol, yüzme için karın uygun olabilir)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- Egzersiz öncesi güvenli kan şekeri aralığı 100 - 250 mg/dl olarak düşünülebilir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- Egzersiz öncesi kan şekeri 100 mg/dl altında ise egzersize başlamadan önce 15-20 gr hızlı emilen karbonhidrat (3-4 kesme şeker, 1 bardak meyve suyu ) alınması önerilir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- Egzersiz öncesi kan şekeri 250 mg/dl üzerinde ise egzersiz ertelenmeli, istirahat edilmeli, kan şekeri normale döndüğünde yapılmalı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- Egzersiz esnasında kişinin yanında hipoglisemi riskine karşı kan şekerini hızlı yükseltebilecek kesme şeker, meyve suyu gibi yiyecekler bulunmalı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- Egzersiz sırasında aşırı yorgunluk, baş dönmesi, sendeleme, göğüste sıkıntı, dolgunluk, ağırlık hissi, rahatsızlık veya ağrı, beklenmedik ve ciddi nefes darlığı, bulantı gibi bulgular varsa egzersiz hemen bırakılmalı</a:t>
            </a:r>
          </a:p>
          <a:p>
            <a:pPr marL="0" indent="0">
              <a:buNone/>
            </a:pPr>
            <a:r>
              <a:rPr lang="tr-TR" sz="6400" dirty="0">
                <a:solidFill>
                  <a:srgbClr val="00206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947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4E8742-4097-D829-9E5B-10A90BC0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rgbClr val="0070C0"/>
                </a:solidFill>
              </a:rPr>
              <a:t>DİYABETTE SAĞLIĞI KORUMA VE HASTALIK DURUMLARINI İYİ YÖNETME İLE İLGİLİ GENEL ÖNERİLER -4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CACC27-7A5E-A34A-5D8C-75E512747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DİYABET VE EGZERSİZ</a:t>
            </a:r>
          </a:p>
          <a:p>
            <a:pPr marL="0" indent="0">
              <a:buNone/>
            </a:pPr>
            <a:endParaRPr lang="tr-TR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- Uygun ayakkabı, kıyafet seçimi önemli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Terleme ile sıvı kaybı olacağı için su tüketimine dikkat edin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Egzersizden fayda görmek için egzersiz süresi en az haftada 150 dk olmalı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Haftanın 5 günü günde 30 dk yapılacak egzersiz yeterli sayılır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Egzersize 2 günden fazla ara vermemek gerekir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477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211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srgbClr val="0070C0"/>
                </a:solidFill>
              </a:rPr>
              <a:t>DİYABETTE SAĞLIĞI KORUMA VE HASTALIK DURUMLARINI İYİ YÖNETME İLE İLGİLİ GENEL ÖNERİLER - 5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59058"/>
            <a:ext cx="10515600" cy="5098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  <a:latin typeface="+mj-lt"/>
              </a:rPr>
              <a:t>EVDE KAN ŞEKERİ TAKİBİ (KENDİ KENDİNE İZLEM)</a:t>
            </a:r>
          </a:p>
          <a:p>
            <a:pPr marL="0" indent="0">
              <a:buNone/>
            </a:pPr>
            <a:r>
              <a:rPr lang="tr-TR" sz="2400" b="1" dirty="0">
                <a:solidFill>
                  <a:srgbClr val="002060"/>
                </a:solidFill>
                <a:latin typeface="+mj-lt"/>
              </a:rPr>
              <a:t> - 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Kendi kendine takip diyabetinizi kontrol altında tutmada size yol gösterecektir 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 - Egzersiz yapmak kan şekeri seviyesini ne kadar düşürür? - Fazla yemek kan şekeri seviyesini nasıl </a:t>
            </a:r>
            <a:r>
              <a:rPr lang="tr-TR" sz="2400" dirty="0" err="1">
                <a:solidFill>
                  <a:srgbClr val="002060"/>
                </a:solidFill>
                <a:latin typeface="+mj-lt"/>
              </a:rPr>
              <a:t>etkiler?..gibi</a:t>
            </a:r>
            <a:endParaRPr lang="tr-TR" sz="24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 - Kan şekerinizi düzenli ölçmek diyabetiniz hakkında daha çok şey öğrenmenizi sağlar.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 - Tıbbi beslenme tedavisi ile beraber oral </a:t>
            </a:r>
            <a:r>
              <a:rPr lang="tr-TR" sz="2400" dirty="0" err="1">
                <a:solidFill>
                  <a:srgbClr val="002060"/>
                </a:solidFill>
                <a:latin typeface="+mj-lt"/>
              </a:rPr>
              <a:t>antidiyabetik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 ilaç kullanan kişiler haftada 3-4 kez kan şekeri ölçümü önerilebilir.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 - Oral </a:t>
            </a:r>
            <a:r>
              <a:rPr lang="tr-TR" sz="2400" dirty="0" err="1">
                <a:solidFill>
                  <a:srgbClr val="002060"/>
                </a:solidFill>
                <a:latin typeface="+mj-lt"/>
              </a:rPr>
              <a:t>antidiyabetik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 ilaçla beraber </a:t>
            </a:r>
            <a:r>
              <a:rPr lang="tr-TR" sz="2400" dirty="0" err="1">
                <a:solidFill>
                  <a:srgbClr val="002060"/>
                </a:solidFill>
                <a:latin typeface="+mj-lt"/>
              </a:rPr>
              <a:t>basal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 insülin kullanan kişiler günde 1 kez değişik zamanlarda kan şekeri ölçümü yapabilir.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 - Günde 4 kez insülin yapanlara en azından her ana yemek öncesi  ve gece yatmadan önce kan şekeri bakmaları tavsiye edilir.</a:t>
            </a:r>
          </a:p>
        </p:txBody>
      </p:sp>
    </p:spTree>
    <p:extLst>
      <p:ext uri="{BB962C8B-B14F-4D97-AF65-F5344CB8AC3E}">
        <p14:creationId xmlns:p14="http://schemas.microsoft.com/office/powerpoint/2010/main" val="1323050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0070C0"/>
                </a:solidFill>
              </a:rPr>
              <a:t>DİYABETTE SAĞLIĞI KORUMA VE HASTALIK DURUMLARINI İYİ YÖNETME İLE İLGİLİ GENEL ÖNERİLER </a:t>
            </a:r>
            <a:r>
              <a:rPr lang="tr-TR" sz="3600" b="1">
                <a:solidFill>
                  <a:srgbClr val="0070C0"/>
                </a:solidFill>
              </a:rPr>
              <a:t>- </a:t>
            </a:r>
            <a:r>
              <a:rPr lang="tr-TR" sz="36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9707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002060"/>
                </a:solidFill>
                <a:latin typeface="+mj-lt"/>
              </a:rPr>
              <a:t>EVDE KAN ŞEKERİ TAKİBİ (KENDİ KENDİNE İZLEM)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Kan şekerini ne sıklıkta ölçeceğiniz kullandığınız ilaçlara ve kan şekerinizin günlük seyrine göre değişkenlik gösterir.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    -Tedavi planınızda değişiklik olduğunda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    -Diyabet için yeni bir ilaç kullanmaya başladığınızda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    -Kan şekerinizin çok yüksek veya düşük olabileceğini düşündüğünüzde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    -Hasta olduğunuzda daha sık ölçüm yapın.(Her öğünün açlık tokluğu , gece yatmadan önce, gece </a:t>
            </a:r>
            <a:r>
              <a:rPr lang="tr-TR">
                <a:solidFill>
                  <a:srgbClr val="002060"/>
                </a:solidFill>
                <a:latin typeface="+mj-lt"/>
              </a:rPr>
              <a:t>saat 03:00'te</a:t>
            </a:r>
            <a:endParaRPr lang="tr-TR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Açlık kan şekeri ana yemek öncesi varsa şeker düşürücü ilacınızı almadan , yemek öncesi insülininizi yapmadan önce ölçülür.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-Tokluk kan şekeri yemeğin ilk lokmasından itibaren 2 saat geçtikten sonra bakılır.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- Hedefimiz ; Açlık kan şekeri 90-130 mg/dl                                                   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                     Tokluk kan şekeri &lt; 180 mg/dl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4572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TEMD </a:t>
            </a:r>
            <a:r>
              <a:rPr lang="tr-TR" dirty="0" err="1">
                <a:solidFill>
                  <a:srgbClr val="002060"/>
                </a:solidFill>
              </a:rPr>
              <a:t>Diabetes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Mellitus</a:t>
            </a:r>
            <a:r>
              <a:rPr lang="tr-TR" dirty="0">
                <a:solidFill>
                  <a:srgbClr val="002060"/>
                </a:solidFill>
              </a:rPr>
              <a:t> ve Komplikasyonlarının Tanı, Tedavi ve İzlem Kılavuzu 2022 </a:t>
            </a:r>
          </a:p>
          <a:p>
            <a:r>
              <a:rPr lang="tr-TR" dirty="0">
                <a:solidFill>
                  <a:srgbClr val="002060"/>
                </a:solidFill>
              </a:rPr>
              <a:t>Türkiye Halk Sağlığı Kurumu Erişkin Diyabetli Bireyler İçin Eğitimci Rehberi </a:t>
            </a:r>
          </a:p>
        </p:txBody>
      </p:sp>
    </p:spTree>
    <p:extLst>
      <p:ext uri="{BB962C8B-B14F-4D97-AF65-F5344CB8AC3E}">
        <p14:creationId xmlns:p14="http://schemas.microsoft.com/office/powerpoint/2010/main" val="2592801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-297"/>
            <a:ext cx="9144793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b="1" dirty="0">
                <a:solidFill>
                  <a:srgbClr val="0070C0"/>
                </a:solidFill>
              </a:rPr>
              <a:t>KİŞİLER DİYABET TANISINI NASIL ALIYOR?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6110" cy="4351338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2060"/>
                </a:solidFill>
                <a:latin typeface="+mj-lt"/>
              </a:rPr>
              <a:t>Çoğunlukla tesadüfen, başka bir nedenle sağlık kontrolüne gittiklerinde !!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 belirtilerini kendilerinde fark ettiklerinde hastaneye gelerek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-ağız kuruluğu -çok su içme -sık idrara çıkma -gece idrara çıkma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-çok yemek yeme veya iştahsızlık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-halsizlik, çabuk yorulma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-bulanık görme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-açıklanamayan kilo kaybı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-inatçı enfeksiyonlar, tekrarlayan mantar enfeksiyonları, kaşıntı</a:t>
            </a:r>
          </a:p>
        </p:txBody>
      </p:sp>
    </p:spTree>
    <p:extLst>
      <p:ext uri="{BB962C8B-B14F-4D97-AF65-F5344CB8AC3E}">
        <p14:creationId xmlns:p14="http://schemas.microsoft.com/office/powerpoint/2010/main" val="170301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DİYABET TEDAVİSİNİN GENEL KURALLARI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 eğitimi 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Yaşam tarzı değişiklikleri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-diyabete uygun, sağlıklı beslenme, kilo kontrolü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-düzenli egzersiz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-düzenli kan şekeri izlemi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-sağlık kontrollerine mümkünse tek merkezde düzenli devam etme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Planlanan ilaç tedavisinin ( ağızdan alınan diyabetik ilaçlar, insülin) düzenli ve doğru sürdürülmesi</a:t>
            </a:r>
          </a:p>
        </p:txBody>
      </p:sp>
    </p:spTree>
    <p:extLst>
      <p:ext uri="{BB962C8B-B14F-4D97-AF65-F5344CB8AC3E}">
        <p14:creationId xmlns:p14="http://schemas.microsoft.com/office/powerpoint/2010/main" val="309399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DİYABET TEDAVİSİNDE  HEDEFİMİZ NE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002060"/>
                </a:solidFill>
                <a:latin typeface="+mj-lt"/>
              </a:rPr>
              <a:t>Kan şekeri düzeyi Açlık 90-130 mg/dl                                                   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                               Tokluk &lt; 180 mg/dl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HbA1c &lt; % 7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Kolesterol &lt; 200 mg/dl</a:t>
            </a:r>
          </a:p>
          <a:p>
            <a:r>
              <a:rPr lang="tr-TR" dirty="0" err="1">
                <a:solidFill>
                  <a:srgbClr val="002060"/>
                </a:solidFill>
                <a:latin typeface="+mj-lt"/>
              </a:rPr>
              <a:t>Trigliserid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&lt; 150 mg/dl ,LDL &lt; 100 mg/dl ,HDL &gt; 40 mg/dl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Kan basıncı &lt; 130/80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mmHg</a:t>
            </a:r>
            <a:endParaRPr lang="tr-TR" dirty="0">
              <a:solidFill>
                <a:srgbClr val="002060"/>
              </a:solidFill>
              <a:latin typeface="+mj-lt"/>
            </a:endParaRP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İdrarda şeker saptanmaması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İdrarda protein olmaması</a:t>
            </a:r>
          </a:p>
          <a:p>
            <a:r>
              <a:rPr lang="tr-TR" dirty="0">
                <a:solidFill>
                  <a:srgbClr val="002060"/>
                </a:solidFill>
                <a:latin typeface="+mj-lt"/>
              </a:rPr>
              <a:t>Diyabet komplikasyonlarının gelişmemesi</a:t>
            </a:r>
          </a:p>
          <a:p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5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DİYABETE BAĞLI GELİŞEBİLECEK SAĞLIK SORUNLARI-1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002060"/>
                </a:solidFill>
                <a:latin typeface="+mj-lt"/>
              </a:rPr>
              <a:t>Akut problemler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-Hipoglisemi ve hipoglisemi koması </a:t>
            </a:r>
            <a:r>
              <a:rPr lang="tr-TR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(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Hipoglisemi: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kan şekerinin normalden düşük olması, 70 mg/dl  ve altı)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   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-Diyabetik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ketoz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ve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ketoasidoz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koması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(Yüksek şeker koması. Mutlaka hastanede tedavi edilmesi gerekir.)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Hiperglisemik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hiperosmolar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durum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(Genelde ileri yaş diyabetlilerde vücudun insülin ihtiyacının ani arttığı kalp krizi, felç, enfeksiyon, yanıklar, travmalar gibi durumlarda gelişebilir. M</a:t>
            </a:r>
            <a:r>
              <a:rPr lang="it-IT" sz="2000" dirty="0">
                <a:solidFill>
                  <a:srgbClr val="002060"/>
                </a:solidFill>
                <a:latin typeface="+mj-lt"/>
              </a:rPr>
              <a:t>utlaka hastanede tedavi edilmesi gerekir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.)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-Laktik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asidoz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(Genelde altta yatan ciddi bir hastalık durumunda dokulara yeterince oksijen dağılımı olmadığında gelişir. </a:t>
            </a:r>
            <a:r>
              <a:rPr lang="it-IT" sz="2000" dirty="0">
                <a:solidFill>
                  <a:srgbClr val="002060"/>
                </a:solidFill>
                <a:latin typeface="+mj-lt"/>
              </a:rPr>
              <a:t>Mutlaka hastanede tedavi edilmesi gerekir.)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313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DİYABETE BAĞLI GELİŞEBİLECEK SAĞLIK SORUNLARI-2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7540" cy="46780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002060"/>
                </a:solidFill>
                <a:latin typeface="+mj-lt"/>
              </a:rPr>
              <a:t>Uzun dönemde gelişebilecek problemler</a:t>
            </a:r>
          </a:p>
          <a:p>
            <a:pPr marL="0" indent="0">
              <a:buNone/>
            </a:pPr>
            <a:r>
              <a:rPr lang="tr-TR" u="sng" dirty="0">
                <a:solidFill>
                  <a:srgbClr val="002060"/>
                </a:solidFill>
                <a:latin typeface="+mj-lt"/>
              </a:rPr>
              <a:t>   Küçük Damar Hastalıkları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-Diyabetik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Retinopati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 göz arkasındaki ince damarların yüksek kan şekerine bağlı hasar görmesi sonucu göz arkasına kanamalar – ihmal edilirse görme kaybı –  sorun yoksa yılda 1 , sorun oluşmuşsa göz doktorunun önerisine göre düzenli kontrol – iyi kan şekeri kontrolü şart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-Diyabetik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Nefropati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 idrarla protein atılımı, </a:t>
            </a:r>
            <a:r>
              <a:rPr lang="tr-TR" sz="2000" dirty="0" err="1">
                <a:solidFill>
                  <a:srgbClr val="002060"/>
                </a:solidFill>
                <a:latin typeface="+mj-lt"/>
              </a:rPr>
              <a:t>proteinüri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 - hipertansiyon -böbrek fonksiyonlarındaki ilerleyici azalma -son dönem böbrek yetersizliğinin en önemli nedeni - iyi kan şekeri kontrolü şart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-Diyabetik </a:t>
            </a:r>
            <a:r>
              <a:rPr lang="tr-TR" dirty="0" err="1">
                <a:solidFill>
                  <a:srgbClr val="002060"/>
                </a:solidFill>
                <a:latin typeface="+mj-lt"/>
              </a:rPr>
              <a:t>Nöropati</a:t>
            </a: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en yaygın görülen kronik komplikasyon - sinir sisteminin farklı bölümlerini etkileyebilir </a:t>
            </a:r>
          </a:p>
          <a:p>
            <a:pPr marL="0" indent="0">
              <a:buNone/>
            </a:pPr>
            <a:r>
              <a:rPr lang="tr-TR" sz="2200" dirty="0">
                <a:solidFill>
                  <a:srgbClr val="002060"/>
                </a:solidFill>
                <a:latin typeface="+mj-lt"/>
              </a:rPr>
              <a:t>      - </a:t>
            </a:r>
            <a:r>
              <a:rPr lang="tr-TR" sz="2200" dirty="0" err="1">
                <a:solidFill>
                  <a:srgbClr val="002060"/>
                </a:solidFill>
                <a:latin typeface="+mj-lt"/>
              </a:rPr>
              <a:t>periferik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sinirlerimiz etkilenirse; bacaklarda  karıncalanma, uyuşma, keçeleşme gibi şikayetlere sebep olabilir, diyabetik ayak için büyük risk , </a:t>
            </a:r>
            <a:r>
              <a:rPr lang="tr-TR" sz="2200" dirty="0" err="1">
                <a:solidFill>
                  <a:srgbClr val="002060"/>
                </a:solidFill>
                <a:latin typeface="+mj-lt"/>
              </a:rPr>
              <a:t>nöropatik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ağrı yaşam kalitesini çok olumsuz etkileyebilir </a:t>
            </a:r>
          </a:p>
          <a:p>
            <a:pPr marL="0" indent="0">
              <a:buNone/>
            </a:pPr>
            <a:r>
              <a:rPr lang="tr-TR" sz="2200" dirty="0">
                <a:solidFill>
                  <a:srgbClr val="002060"/>
                </a:solidFill>
                <a:latin typeface="+mj-lt"/>
              </a:rPr>
              <a:t>     - otonom sinirlerimiz (kalp, mide-</a:t>
            </a:r>
            <a:r>
              <a:rPr lang="tr-TR" sz="2200" dirty="0" err="1">
                <a:solidFill>
                  <a:srgbClr val="002060"/>
                </a:solidFill>
                <a:latin typeface="+mj-lt"/>
              </a:rPr>
              <a:t>bağırsak..gibi</a:t>
            </a:r>
            <a:r>
              <a:rPr lang="tr-TR" sz="2200" dirty="0">
                <a:solidFill>
                  <a:srgbClr val="002060"/>
                </a:solidFill>
                <a:latin typeface="+mj-lt"/>
              </a:rPr>
              <a:t> organlar) etkilenirse; istirahatte çarpıntı, ani hareketlerde baş dönmesi, hazımsızlık, kabızlık, ishal, büyük abdest tutamama, mesane sorunları, terleme bozuklukları, hipoglisemi belirtilerini algılayamama gibi sorunlar ortaya çıkabilir</a:t>
            </a:r>
          </a:p>
        </p:txBody>
      </p:sp>
    </p:spTree>
    <p:extLst>
      <p:ext uri="{BB962C8B-B14F-4D97-AF65-F5344CB8AC3E}">
        <p14:creationId xmlns:p14="http://schemas.microsoft.com/office/powerpoint/2010/main" val="356316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DİYABETE BAĞLI GELİŞEBİLECEK SAĞLIK SORUNLARI- 4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002060"/>
                </a:solidFill>
                <a:latin typeface="+mj-lt"/>
              </a:rPr>
              <a:t>Uzun dönemde gelişebilecek problemler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</a:t>
            </a:r>
            <a:r>
              <a:rPr lang="tr-TR" u="sng" dirty="0">
                <a:solidFill>
                  <a:srgbClr val="002060"/>
                </a:solidFill>
                <a:latin typeface="+mj-lt"/>
              </a:rPr>
              <a:t>Büyük Damar Hastalıkları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  - Kalp Damar Hastalıkları 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- diyabetlilerde damar sertliği daha erken yaşta ortaya çıkar - koroner arter hastalıkları riski daha yüksek 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     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Nasıl korunmalı? 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     - iyi kan şekeri kontrolü 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     - kan yağları ve tansiyonun iyi kontrolü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     - sigara gibi zararlı etkenlerden uzak durmak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     - sağlıklı beslenme, egzersiz önemli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  <a:latin typeface="+mj-lt"/>
              </a:rPr>
              <a:t> </a:t>
            </a:r>
            <a:endParaRPr lang="tr-TR" sz="20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416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0070C0"/>
                </a:solidFill>
              </a:rPr>
              <a:t>DİYABETE BAĞLI GELİŞEBİLECEK SAĞLIK SORUNLARI-5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latin typeface="+mj-lt"/>
              </a:rPr>
              <a:t>     </a:t>
            </a:r>
            <a:r>
              <a:rPr lang="tr-TR" b="1" u="sng" dirty="0">
                <a:latin typeface="+mj-lt"/>
              </a:rPr>
              <a:t>Diyabetik Ayak </a:t>
            </a:r>
          </a:p>
          <a:p>
            <a:pPr marL="0" indent="0">
              <a:buNone/>
            </a:pPr>
            <a:r>
              <a:rPr lang="tr-TR" b="1" dirty="0">
                <a:latin typeface="+mj-lt"/>
              </a:rPr>
              <a:t>     - </a:t>
            </a:r>
            <a:r>
              <a:rPr lang="tr-TR" dirty="0">
                <a:latin typeface="+mj-lt"/>
              </a:rPr>
              <a:t>diyabette damar ve sinir hasarları oluşmuşsa dokular iyi beslenemez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- yaralar geç iyileşir 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- yarada enfeksiyonlar kolay gelişir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- yaşam kalitesi bozulur 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- uzun süre hastanede yatış 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  - organ kayıpları, ayak/bacak ampütasyonlarına neden olabilir  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787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</TotalTime>
  <Words>2679</Words>
  <Application>Microsoft Office PowerPoint</Application>
  <PresentationFormat>Geniş ekran</PresentationFormat>
  <Paragraphs>264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Teması</vt:lpstr>
      <vt:lpstr>DİYABETLİ BİREYLERDE HASTALIK DURUMLARI VE HASTALIKLARDAN KORUNMA</vt:lpstr>
      <vt:lpstr>DİYABET NEDİR ?</vt:lpstr>
      <vt:lpstr> KİŞİLER DİYABET TANISINI NASIL ALIYOR?</vt:lpstr>
      <vt:lpstr>DİYABET TEDAVİSİNİN GENEL KURALLARI</vt:lpstr>
      <vt:lpstr>DİYABET TEDAVİSİNDE  HEDEFİMİZ NE ?</vt:lpstr>
      <vt:lpstr>DİYABETE BAĞLI GELİŞEBİLECEK SAĞLIK SORUNLARI-1</vt:lpstr>
      <vt:lpstr>DİYABETE BAĞLI GELİŞEBİLECEK SAĞLIK SORUNLARI-2</vt:lpstr>
      <vt:lpstr>DİYABETE BAĞLI GELİŞEBİLECEK SAĞLIK SORUNLARI- 4</vt:lpstr>
      <vt:lpstr>DİYABETE BAĞLI GELİŞEBİLECEK SAĞLIK SORUNLARI-5</vt:lpstr>
      <vt:lpstr>DİYABETE BAĞLI GELİŞEBİLECEK SAĞLIK SORUNLARI-6</vt:lpstr>
      <vt:lpstr>DİYABETLE BİRLİKTE GÖRÜLEBİLEN HASTALIKLAR - 1</vt:lpstr>
      <vt:lpstr>DİYABETLE BİRLİKTE GÖRÜLEBİLEN HASTALIKLAR - 2</vt:lpstr>
      <vt:lpstr>DİYABETLE BİRLİKTE GÖRÜLEBİLEN HASTALIKLAR - 3</vt:lpstr>
      <vt:lpstr>DİYABETLE BİRLİKTE GÖRÜLEBİLEN HASTALIKLAR - 4</vt:lpstr>
      <vt:lpstr>DİYABETLE BİRLİKTE GÖRÜLEBİLEN HASTALIKLAR - 5</vt:lpstr>
      <vt:lpstr>DİYABETLE BİRLİKTE GÖRÜLEBİLEN HASTALIKLAR - 6</vt:lpstr>
      <vt:lpstr>DİYABETLE BİRLİKTE GÖRÜLEBİLEN HASTALIKLAR - 7</vt:lpstr>
      <vt:lpstr>DİYABET VE ENFEKSİYON HASTALIKLARI - 1</vt:lpstr>
      <vt:lpstr>DİYABET VE ENFEKSİYON HASTALIKLARI - 2</vt:lpstr>
      <vt:lpstr>DİYABET VE ENFEKSİYON HASTALIKLARI - 3</vt:lpstr>
      <vt:lpstr>DİYABET VE ENFEKSİYON HASTALIKLARI - 4</vt:lpstr>
      <vt:lpstr>DİYABETTE SAĞLIĞI KORUMA VE HASTALIK DURUMLARINI İYİ YÖNETME İLE İLGİLİ GENEL ÖNERİLER -1</vt:lpstr>
      <vt:lpstr>DİYABETTE SAĞLIĞI KORUMA VE HASTALIK DURUMLARINI İYİ YÖNETME İLE İLGİLİ GENEL ÖNERİLER -2</vt:lpstr>
      <vt:lpstr>DİYABETTE SAĞLIĞI KORUMA VE HASTALIK DURUMLARINI İYİ YÖNETME İLE İLGİLİ GENEL ÖNERİLER -3</vt:lpstr>
      <vt:lpstr>DİYABETTE SAĞLIĞI KORUMA VE HASTALIK DURUMLARINI İYİ YÖNETME İLE İLGİLİ GENEL ÖNERİLER -4</vt:lpstr>
      <vt:lpstr>DİYABETTE SAĞLIĞI KORUMA VE HASTALIK DURUMLARINI İYİ YÖNETME İLE İLGİLİ GENEL ÖNERİLER - 5</vt:lpstr>
      <vt:lpstr>DİYABETTE SAĞLIĞI KORUMA VE HASTALIK DURUMLARINI İYİ YÖNETME İLE İLGİLİ GENEL ÖNERİLER - 6</vt:lpstr>
      <vt:lpstr>KAYNAKLAR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DİYABETLİ BİREYLERDE HASTALIK DURUMLARI VE HASTALIKLARDAN KORUNMA</dc:title>
  <dc:creator>diabet</dc:creator>
  <cp:lastModifiedBy>Diyabet Derneği</cp:lastModifiedBy>
  <cp:revision>168</cp:revision>
  <dcterms:created xsi:type="dcterms:W3CDTF">2023-09-25T06:17:36Z</dcterms:created>
  <dcterms:modified xsi:type="dcterms:W3CDTF">2023-10-14T07:38:48Z</dcterms:modified>
</cp:coreProperties>
</file>