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6" r:id="rId2"/>
    <p:sldId id="359" r:id="rId3"/>
    <p:sldId id="360" r:id="rId4"/>
    <p:sldId id="361" r:id="rId5"/>
    <p:sldId id="362" r:id="rId6"/>
    <p:sldId id="337" r:id="rId7"/>
    <p:sldId id="356" r:id="rId8"/>
    <p:sldId id="357" r:id="rId9"/>
    <p:sldId id="338" r:id="rId10"/>
    <p:sldId id="339" r:id="rId11"/>
    <p:sldId id="363" r:id="rId12"/>
    <p:sldId id="325" r:id="rId13"/>
    <p:sldId id="327" r:id="rId14"/>
    <p:sldId id="328" r:id="rId15"/>
    <p:sldId id="341" r:id="rId16"/>
    <p:sldId id="329" r:id="rId17"/>
    <p:sldId id="323" r:id="rId18"/>
    <p:sldId id="330" r:id="rId19"/>
    <p:sldId id="331" r:id="rId20"/>
    <p:sldId id="358" r:id="rId21"/>
    <p:sldId id="336" r:id="rId22"/>
    <p:sldId id="364" r:id="rId23"/>
    <p:sldId id="343" r:id="rId24"/>
    <p:sldId id="344" r:id="rId25"/>
    <p:sldId id="345" r:id="rId26"/>
    <p:sldId id="347" r:id="rId27"/>
    <p:sldId id="349" r:id="rId28"/>
    <p:sldId id="350" r:id="rId29"/>
    <p:sldId id="351" r:id="rId30"/>
    <p:sldId id="352" r:id="rId31"/>
    <p:sldId id="353" r:id="rId32"/>
    <p:sldId id="354" r:id="rId33"/>
    <p:sldId id="355" r:id="rId34"/>
    <p:sldId id="348" r:id="rId35"/>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310"/>
    <a:srgbClr val="FBFB00"/>
    <a:srgbClr val="33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58528" autoAdjust="0"/>
  </p:normalViewPr>
  <p:slideViewPr>
    <p:cSldViewPr>
      <p:cViewPr varScale="1">
        <p:scale>
          <a:sx n="62" d="100"/>
          <a:sy n="62" d="100"/>
        </p:scale>
        <p:origin x="-2216" y="-112"/>
      </p:cViewPr>
      <p:guideLst>
        <p:guide orient="horz" pos="2160"/>
        <p:guide pos="2880"/>
      </p:guideLst>
    </p:cSldViewPr>
  </p:slideViewPr>
  <p:outlineViewPr>
    <p:cViewPr>
      <p:scale>
        <a:sx n="33" d="100"/>
        <a:sy n="33" d="100"/>
      </p:scale>
      <p:origin x="0" y="654"/>
    </p:cViewPr>
  </p:outlineViewPr>
  <p:notesTextViewPr>
    <p:cViewPr>
      <p:scale>
        <a:sx n="3" d="2"/>
        <a:sy n="3" d="2"/>
      </p:scale>
      <p:origin x="0" y="0"/>
    </p:cViewPr>
  </p:notesTextViewPr>
  <p:sorterViewPr>
    <p:cViewPr>
      <p:scale>
        <a:sx n="100" d="100"/>
        <a:sy n="100" d="100"/>
      </p:scale>
      <p:origin x="0" y="-447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tr-TR"/>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tr-T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tr-TR"/>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B56D409-BE4C-4E2B-882B-21ACA3C4261D}" type="slidenum">
              <a:rPr lang="tr-TR"/>
              <a:pPr>
                <a:defRPr/>
              </a:pPr>
              <a:t>‹#›</a:t>
            </a:fld>
            <a:endParaRPr lang="tr-TR"/>
          </a:p>
        </p:txBody>
      </p:sp>
    </p:spTree>
    <p:extLst>
      <p:ext uri="{BB962C8B-B14F-4D97-AF65-F5344CB8AC3E}">
        <p14:creationId xmlns:p14="http://schemas.microsoft.com/office/powerpoint/2010/main" val="3003147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1</a:t>
            </a:fld>
            <a:endParaRPr lang="tr-TR"/>
          </a:p>
        </p:txBody>
      </p:sp>
    </p:spTree>
    <p:extLst>
      <p:ext uri="{BB962C8B-B14F-4D97-AF65-F5344CB8AC3E}">
        <p14:creationId xmlns:p14="http://schemas.microsoft.com/office/powerpoint/2010/main" val="461678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Arial" charset="0"/>
                <a:ea typeface="+mn-ea"/>
                <a:cs typeface="+mn-cs"/>
              </a:rPr>
              <a:t>Kan </a:t>
            </a:r>
            <a:r>
              <a:rPr lang="tr-TR" sz="1200" b="0" i="0" kern="1200" dirty="0" err="1" smtClean="0">
                <a:solidFill>
                  <a:schemeClr val="tx1"/>
                </a:solidFill>
                <a:effectLst/>
                <a:latin typeface="Arial" charset="0"/>
                <a:ea typeface="+mn-ea"/>
                <a:cs typeface="+mn-cs"/>
              </a:rPr>
              <a:t>glukoz</a:t>
            </a:r>
            <a:r>
              <a:rPr lang="tr-TR" sz="1200" b="0" i="0" kern="1200" dirty="0" smtClean="0">
                <a:solidFill>
                  <a:schemeClr val="tx1"/>
                </a:solidFill>
                <a:effectLst/>
                <a:latin typeface="Arial" charset="0"/>
                <a:ea typeface="+mn-ea"/>
                <a:cs typeface="+mn-cs"/>
              </a:rPr>
              <a:t> regülasyonunda bozulmaların yanında açlık sırasında sıvı alımının kısıtlanması </a:t>
            </a:r>
            <a:r>
              <a:rPr lang="tr-TR" sz="1200" b="0" i="0" kern="1200" dirty="0" err="1" smtClean="0">
                <a:solidFill>
                  <a:schemeClr val="tx1"/>
                </a:solidFill>
                <a:effectLst/>
                <a:latin typeface="Arial" charset="0"/>
                <a:ea typeface="+mn-ea"/>
                <a:cs typeface="+mn-cs"/>
              </a:rPr>
              <a:t>dehidratasyona</a:t>
            </a:r>
            <a:r>
              <a:rPr lang="tr-TR" sz="1200" b="0" i="0" kern="1200" dirty="0" smtClean="0">
                <a:solidFill>
                  <a:schemeClr val="tx1"/>
                </a:solidFill>
                <a:effectLst/>
                <a:latin typeface="Arial" charset="0"/>
                <a:ea typeface="+mn-ea"/>
                <a:cs typeface="+mn-cs"/>
              </a:rPr>
              <a:t> neden olabilir. Özellikle sıcak ve nemli bölgelerde, ağır çalışma koşulları olanlarda bu durum daha ağır görülür. Otonom </a:t>
            </a:r>
            <a:r>
              <a:rPr lang="tr-TR" sz="1200" b="0" i="0" kern="1200" dirty="0" err="1" smtClean="0">
                <a:solidFill>
                  <a:schemeClr val="tx1"/>
                </a:solidFill>
                <a:effectLst/>
                <a:latin typeface="Arial" charset="0"/>
                <a:ea typeface="+mn-ea"/>
                <a:cs typeface="+mn-cs"/>
              </a:rPr>
              <a:t>nöropatisi</a:t>
            </a:r>
            <a:r>
              <a:rPr lang="tr-TR" sz="1200" b="0" i="0" kern="1200" dirty="0" smtClean="0">
                <a:solidFill>
                  <a:schemeClr val="tx1"/>
                </a:solidFill>
                <a:effectLst/>
                <a:latin typeface="Arial" charset="0"/>
                <a:ea typeface="+mn-ea"/>
                <a:cs typeface="+mn-cs"/>
              </a:rPr>
              <a:t> olan hastalarda </a:t>
            </a:r>
            <a:r>
              <a:rPr lang="tr-TR" sz="1200" b="0" i="0" kern="1200" dirty="0" err="1" smtClean="0">
                <a:solidFill>
                  <a:schemeClr val="tx1"/>
                </a:solidFill>
                <a:effectLst/>
                <a:latin typeface="Arial" charset="0"/>
                <a:ea typeface="+mn-ea"/>
                <a:cs typeface="+mn-cs"/>
              </a:rPr>
              <a:t>dehidratasyon</a:t>
            </a:r>
            <a:r>
              <a:rPr lang="tr-TR" sz="1200" b="0" i="0" kern="1200" dirty="0" smtClean="0">
                <a:solidFill>
                  <a:schemeClr val="tx1"/>
                </a:solidFill>
                <a:effectLst/>
                <a:latin typeface="Arial" charset="0"/>
                <a:ea typeface="+mn-ea"/>
                <a:cs typeface="+mn-cs"/>
              </a:rPr>
              <a:t> </a:t>
            </a:r>
            <a:r>
              <a:rPr lang="tr-TR" sz="1200" b="0" i="0" kern="1200" dirty="0" err="1" smtClean="0">
                <a:solidFill>
                  <a:schemeClr val="tx1"/>
                </a:solidFill>
                <a:effectLst/>
                <a:latin typeface="Arial" charset="0"/>
                <a:ea typeface="+mn-ea"/>
                <a:cs typeface="+mn-cs"/>
              </a:rPr>
              <a:t>ortostatik</a:t>
            </a:r>
            <a:r>
              <a:rPr lang="tr-TR" sz="1200" b="0" i="0" kern="1200" dirty="0" smtClean="0">
                <a:solidFill>
                  <a:schemeClr val="tx1"/>
                </a:solidFill>
                <a:effectLst/>
                <a:latin typeface="Arial" charset="0"/>
                <a:ea typeface="+mn-ea"/>
                <a:cs typeface="+mn-cs"/>
              </a:rPr>
              <a:t> hipotansiyona, </a:t>
            </a:r>
            <a:r>
              <a:rPr lang="tr-TR" sz="1200" b="0" i="0" kern="1200" dirty="0" err="1" smtClean="0">
                <a:solidFill>
                  <a:schemeClr val="tx1"/>
                </a:solidFill>
                <a:effectLst/>
                <a:latin typeface="Arial" charset="0"/>
                <a:ea typeface="+mn-ea"/>
                <a:cs typeface="+mn-cs"/>
              </a:rPr>
              <a:t>senkop</a:t>
            </a:r>
            <a:r>
              <a:rPr lang="tr-TR" sz="1200" b="0" i="0" kern="1200" dirty="0" smtClean="0">
                <a:solidFill>
                  <a:schemeClr val="tx1"/>
                </a:solidFill>
                <a:effectLst/>
                <a:latin typeface="Arial" charset="0"/>
                <a:ea typeface="+mn-ea"/>
                <a:cs typeface="+mn-cs"/>
              </a:rPr>
              <a:t> ve yaralanmalara neden olabilir. </a:t>
            </a:r>
            <a:r>
              <a:rPr lang="tr-TR" sz="1200" b="0" i="0" kern="1200" dirty="0" err="1" smtClean="0">
                <a:solidFill>
                  <a:schemeClr val="tx1"/>
                </a:solidFill>
                <a:effectLst/>
                <a:latin typeface="Arial" charset="0"/>
                <a:ea typeface="+mn-ea"/>
                <a:cs typeface="+mn-cs"/>
              </a:rPr>
              <a:t>İntravasküler</a:t>
            </a:r>
            <a:r>
              <a:rPr lang="tr-TR" sz="1200" b="0" i="0" kern="1200" dirty="0" smtClean="0">
                <a:solidFill>
                  <a:schemeClr val="tx1"/>
                </a:solidFill>
                <a:effectLst/>
                <a:latin typeface="Arial" charset="0"/>
                <a:ea typeface="+mn-ea"/>
                <a:cs typeface="+mn-cs"/>
              </a:rPr>
              <a:t> hacmin azalması sonucu </a:t>
            </a:r>
            <a:r>
              <a:rPr lang="tr-TR" sz="1200" b="0" i="0" kern="1200" dirty="0" err="1" smtClean="0">
                <a:solidFill>
                  <a:schemeClr val="tx1"/>
                </a:solidFill>
                <a:effectLst/>
                <a:latin typeface="Arial" charset="0"/>
                <a:ea typeface="+mn-ea"/>
                <a:cs typeface="+mn-cs"/>
              </a:rPr>
              <a:t>hiperkoagülabiliteye</a:t>
            </a:r>
            <a:r>
              <a:rPr lang="tr-TR" sz="1200" b="0" i="0" kern="1200" dirty="0" smtClean="0">
                <a:solidFill>
                  <a:schemeClr val="tx1"/>
                </a:solidFill>
                <a:effectLst/>
                <a:latin typeface="Arial" charset="0"/>
                <a:ea typeface="+mn-ea"/>
                <a:cs typeface="+mn-cs"/>
              </a:rPr>
              <a:t> yatkın bir durum oluşur ve </a:t>
            </a:r>
            <a:r>
              <a:rPr lang="tr-TR" sz="1200" b="0" i="0" kern="1200" dirty="0" err="1" smtClean="0">
                <a:solidFill>
                  <a:schemeClr val="tx1"/>
                </a:solidFill>
                <a:effectLst/>
                <a:latin typeface="Arial" charset="0"/>
                <a:ea typeface="+mn-ea"/>
                <a:cs typeface="+mn-cs"/>
              </a:rPr>
              <a:t>tromboz</a:t>
            </a:r>
            <a:r>
              <a:rPr lang="tr-TR" sz="1200" b="0" i="0" kern="1200" dirty="0" smtClean="0">
                <a:solidFill>
                  <a:schemeClr val="tx1"/>
                </a:solidFill>
                <a:effectLst/>
                <a:latin typeface="Arial" charset="0"/>
                <a:ea typeface="+mn-ea"/>
                <a:cs typeface="+mn-cs"/>
              </a:rPr>
              <a:t> riski artar. Buna karşın koroner arter hastalığı veya inme nedeniyle </a:t>
            </a:r>
            <a:r>
              <a:rPr lang="tr-TR" sz="1200" b="0" i="0" kern="1200" dirty="0" err="1" smtClean="0">
                <a:solidFill>
                  <a:schemeClr val="tx1"/>
                </a:solidFill>
                <a:effectLst/>
                <a:latin typeface="Arial" charset="0"/>
                <a:ea typeface="+mn-ea"/>
                <a:cs typeface="+mn-cs"/>
              </a:rPr>
              <a:t>hospitalizasyon</a:t>
            </a:r>
            <a:r>
              <a:rPr lang="tr-TR" sz="1200" b="0" i="0" kern="1200" dirty="0" smtClean="0">
                <a:solidFill>
                  <a:schemeClr val="tx1"/>
                </a:solidFill>
                <a:effectLst/>
                <a:latin typeface="Arial" charset="0"/>
                <a:ea typeface="+mn-ea"/>
                <a:cs typeface="+mn-cs"/>
              </a:rPr>
              <a:t> oranının artmadığı gösterilmiştir. Oruç tutmanın </a:t>
            </a:r>
            <a:r>
              <a:rPr lang="tr-TR" sz="1200" b="0" i="0" kern="1200" dirty="0" err="1" smtClean="0">
                <a:solidFill>
                  <a:schemeClr val="tx1"/>
                </a:solidFill>
                <a:effectLst/>
                <a:latin typeface="Arial" charset="0"/>
                <a:ea typeface="+mn-ea"/>
                <a:cs typeface="+mn-cs"/>
              </a:rPr>
              <a:t>mortalite</a:t>
            </a:r>
            <a:r>
              <a:rPr lang="tr-TR" sz="1200" b="0" i="0" kern="1200" dirty="0" smtClean="0">
                <a:solidFill>
                  <a:schemeClr val="tx1"/>
                </a:solidFill>
                <a:effectLst/>
                <a:latin typeface="Arial" charset="0"/>
                <a:ea typeface="+mn-ea"/>
                <a:cs typeface="+mn-cs"/>
              </a:rPr>
              <a:t> üzerine etkisinin değerlendirildiği bir çalışma bulunmamaktadır.</a:t>
            </a:r>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15</a:t>
            </a:fld>
            <a:endParaRPr lang="tr-TR"/>
          </a:p>
        </p:txBody>
      </p:sp>
    </p:spTree>
    <p:extLst>
      <p:ext uri="{BB962C8B-B14F-4D97-AF65-F5344CB8AC3E}">
        <p14:creationId xmlns:p14="http://schemas.microsoft.com/office/powerpoint/2010/main" val="332722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17</a:t>
            </a:fld>
            <a:endParaRPr lang="tr-TR"/>
          </a:p>
        </p:txBody>
      </p:sp>
    </p:spTree>
    <p:extLst>
      <p:ext uri="{BB962C8B-B14F-4D97-AF65-F5344CB8AC3E}">
        <p14:creationId xmlns:p14="http://schemas.microsoft.com/office/powerpoint/2010/main" val="3221138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Arial" charset="0"/>
                <a:ea typeface="+mn-ea"/>
                <a:cs typeface="+mn-cs"/>
              </a:rPr>
              <a:t>Diyabetli Hastalara Öneriler</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Diyabetli iseniz, oruç tutup, tutmama konusunda hekiminize danışın.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Diyabetinizle ilgili mutlaka risk değerlendirmesi yapın.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Yüksek riskli gruptaysanız (İnsüline bağımlı diyabet, diyabete bağlı organ hasarlarının olması </a:t>
            </a:r>
            <a:r>
              <a:rPr lang="tr-TR" sz="1200" b="1" kern="1200" dirty="0" err="1" smtClean="0">
                <a:solidFill>
                  <a:schemeClr val="tx1"/>
                </a:solidFill>
                <a:effectLst/>
                <a:latin typeface="Arial" charset="0"/>
                <a:ea typeface="+mn-ea"/>
                <a:cs typeface="+mn-cs"/>
              </a:rPr>
              <a:t>vb</a:t>
            </a:r>
            <a:r>
              <a:rPr lang="tr-TR" sz="1200" b="1" kern="1200" dirty="0" smtClean="0">
                <a:solidFill>
                  <a:schemeClr val="tx1"/>
                </a:solidFill>
                <a:effectLst/>
                <a:latin typeface="Arial" charset="0"/>
                <a:ea typeface="+mn-ea"/>
                <a:cs typeface="+mn-cs"/>
              </a:rPr>
              <a:t>) kesin olarak oruç tutmayın.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Oruç tutmaya karar verdiyseniz kan şekeri ölçümlerini düzenli ve sık yapın. Kan şeker ölçümü orucu bozmaz.</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Uluslararası Diyabet Federasyonu 2016 önerilerine göre kan şeker ölçümleriniz 70 mg/dl altına inerse ya da 300 mg/dl’nin üzerine çıkarsa orucu sonlandırılmalıdır.</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Beslenme programınıza dikkat edin, doktor ve diyet uzmanı önerilerini göz önünde tutun;  kilo almayın.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Hipoglisemi (şeker düşmesi) için mutlaka önleminizi alın.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İlaç tedavisini atlamayın, ilaç programı için mutlaka doktorunuza danışın.</a:t>
            </a:r>
            <a:endParaRPr lang="tr-TR" sz="1200" kern="1200" dirty="0" smtClean="0">
              <a:solidFill>
                <a:schemeClr val="tx1"/>
              </a:solidFill>
              <a:effectLst/>
              <a:latin typeface="Arial" charset="0"/>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21</a:t>
            </a:fld>
            <a:endParaRPr lang="tr-TR"/>
          </a:p>
        </p:txBody>
      </p:sp>
    </p:spTree>
    <p:extLst>
      <p:ext uri="{BB962C8B-B14F-4D97-AF65-F5344CB8AC3E}">
        <p14:creationId xmlns:p14="http://schemas.microsoft.com/office/powerpoint/2010/main" val="40845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Arial" charset="0"/>
                <a:ea typeface="+mn-ea"/>
                <a:cs typeface="+mn-cs"/>
              </a:rPr>
              <a:t>Diyabetli Hastalara Öneriler</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Diyabetli iseniz, oruç tutup, tutmama konusunda hekiminize danışın.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Diyabetinizle ilgili mutlaka risk değerlendirmesi yapın.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Yüksek riskli gruptaysanız (İnsüline bağımlı diyabet, diyabete bağlı organ hasarlarının olması </a:t>
            </a:r>
            <a:r>
              <a:rPr lang="tr-TR" sz="1200" b="1" kern="1200" dirty="0" err="1" smtClean="0">
                <a:solidFill>
                  <a:schemeClr val="tx1"/>
                </a:solidFill>
                <a:effectLst/>
                <a:latin typeface="Arial" charset="0"/>
                <a:ea typeface="+mn-ea"/>
                <a:cs typeface="+mn-cs"/>
              </a:rPr>
              <a:t>vb</a:t>
            </a:r>
            <a:r>
              <a:rPr lang="tr-TR" sz="1200" b="1" kern="1200" dirty="0" smtClean="0">
                <a:solidFill>
                  <a:schemeClr val="tx1"/>
                </a:solidFill>
                <a:effectLst/>
                <a:latin typeface="Arial" charset="0"/>
                <a:ea typeface="+mn-ea"/>
                <a:cs typeface="+mn-cs"/>
              </a:rPr>
              <a:t>) kesin olarak oruç tutmayın.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Oruç tutmaya karar verdiyseniz kan şekeri ölçümlerini düzenli ve sık yapın. Kan şeker ölçümü orucu bozmaz.</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Uluslararası Diyabet Federasyonu 2016 önerilerine göre kan şeker ölçümleriniz 70 mg/dl altına inerse ya da 300 mg/dl’nin üzerine çıkarsa orucu sonlandırılmalıdır.</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Beslenme programınıza dikkat edin, doktor ve diyet uzmanı önerilerini göz önünde tutun;  kilo almayın.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Hipoglisemi (şeker düşmesi) için mutlaka önleminizi alın.</a:t>
            </a:r>
            <a:endParaRPr lang="tr-TR" sz="1200" kern="1200" dirty="0" smtClean="0">
              <a:solidFill>
                <a:schemeClr val="tx1"/>
              </a:solidFill>
              <a:effectLst/>
              <a:latin typeface="Arial" charset="0"/>
              <a:ea typeface="+mn-ea"/>
              <a:cs typeface="+mn-cs"/>
            </a:endParaRPr>
          </a:p>
          <a:p>
            <a:pPr lvl="0"/>
            <a:r>
              <a:rPr lang="tr-TR" sz="1200" b="1" kern="1200" dirty="0" smtClean="0">
                <a:solidFill>
                  <a:schemeClr val="tx1"/>
                </a:solidFill>
                <a:effectLst/>
                <a:latin typeface="Arial" charset="0"/>
                <a:ea typeface="+mn-ea"/>
                <a:cs typeface="+mn-cs"/>
              </a:rPr>
              <a:t>İlaç tedavisini atlamayın, ilaç programı için mutlaka doktorunuza danışın.</a:t>
            </a:r>
            <a:endParaRPr lang="tr-TR" sz="1200" kern="1200" dirty="0" smtClean="0">
              <a:solidFill>
                <a:schemeClr val="tx1"/>
              </a:solidFill>
              <a:effectLst/>
              <a:latin typeface="Arial" charset="0"/>
              <a:ea typeface="+mn-ea"/>
              <a:cs typeface="+mn-cs"/>
            </a:endParaRPr>
          </a:p>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22</a:t>
            </a:fld>
            <a:endParaRPr lang="tr-TR"/>
          </a:p>
        </p:txBody>
      </p:sp>
    </p:spTree>
    <p:extLst>
      <p:ext uri="{BB962C8B-B14F-4D97-AF65-F5344CB8AC3E}">
        <p14:creationId xmlns:p14="http://schemas.microsoft.com/office/powerpoint/2010/main" val="88678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25</a:t>
            </a:fld>
            <a:endParaRPr lang="tr-TR"/>
          </a:p>
        </p:txBody>
      </p:sp>
    </p:spTree>
    <p:extLst>
      <p:ext uri="{BB962C8B-B14F-4D97-AF65-F5344CB8AC3E}">
        <p14:creationId xmlns:p14="http://schemas.microsoft.com/office/powerpoint/2010/main" val="1444989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kern="1200" dirty="0" smtClean="0">
                <a:solidFill>
                  <a:schemeClr val="tx1"/>
                </a:solidFill>
                <a:effectLst/>
                <a:latin typeface="Arial" charset="0"/>
                <a:ea typeface="+mn-ea"/>
                <a:cs typeface="+mn-cs"/>
              </a:rPr>
              <a:t>Medikal Tedavinin Düzenlenmesi</a:t>
            </a:r>
            <a:endParaRPr lang="tr-TR" sz="1200" b="0" i="0" kern="1200" dirty="0" smtClean="0">
              <a:solidFill>
                <a:schemeClr val="tx1"/>
              </a:solidFill>
              <a:effectLst/>
              <a:latin typeface="Arial" charset="0"/>
              <a:ea typeface="+mn-ea"/>
              <a:cs typeface="+mn-cs"/>
            </a:endParaRPr>
          </a:p>
          <a:p>
            <a:r>
              <a:rPr lang="tr-TR" sz="1200" b="0" i="0" kern="1200" dirty="0" smtClean="0">
                <a:solidFill>
                  <a:schemeClr val="tx1"/>
                </a:solidFill>
                <a:effectLst/>
                <a:latin typeface="Arial" charset="0"/>
                <a:ea typeface="+mn-ea"/>
                <a:cs typeface="+mn-cs"/>
              </a:rPr>
              <a:t>Tip 1 diyabetli hastalara oruç tutmamaları önerilmelidir. Yine de tutmakta ısrarlı olan hastalarda iftar ve sahurda olmak üzere 2 kere NPH ve yine aynı zamanda </a:t>
            </a:r>
            <a:r>
              <a:rPr lang="tr-TR" sz="1200" b="0" i="0" kern="1200" dirty="0" err="1" smtClean="0">
                <a:solidFill>
                  <a:schemeClr val="tx1"/>
                </a:solidFill>
                <a:effectLst/>
                <a:latin typeface="Arial" charset="0"/>
                <a:ea typeface="+mn-ea"/>
                <a:cs typeface="+mn-cs"/>
              </a:rPr>
              <a:t>postprandial</a:t>
            </a:r>
            <a:r>
              <a:rPr lang="tr-TR" sz="1200" b="0" i="0" kern="1200" dirty="0" smtClean="0">
                <a:solidFill>
                  <a:schemeClr val="tx1"/>
                </a:solidFill>
                <a:effectLst/>
                <a:latin typeface="Arial" charset="0"/>
                <a:ea typeface="+mn-ea"/>
                <a:cs typeface="+mn-cs"/>
              </a:rPr>
              <a:t> </a:t>
            </a:r>
            <a:r>
              <a:rPr lang="tr-TR" sz="1200" b="0" i="0" kern="1200" dirty="0" err="1" smtClean="0">
                <a:solidFill>
                  <a:schemeClr val="tx1"/>
                </a:solidFill>
                <a:effectLst/>
                <a:latin typeface="Arial" charset="0"/>
                <a:ea typeface="+mn-ea"/>
                <a:cs typeface="+mn-cs"/>
              </a:rPr>
              <a:t>glukoz</a:t>
            </a:r>
            <a:r>
              <a:rPr lang="tr-TR" sz="1200" b="0" i="0" kern="1200" dirty="0" smtClean="0">
                <a:solidFill>
                  <a:schemeClr val="tx1"/>
                </a:solidFill>
                <a:effectLst/>
                <a:latin typeface="Arial" charset="0"/>
                <a:ea typeface="+mn-ea"/>
                <a:cs typeface="+mn-cs"/>
              </a:rPr>
              <a:t> kontrolü için iftar ve sahurda kısa etkili insülin önerilebilir. Bu düzenlemeye rağmen gün ortalarına doğru hipoglisemi riski artar. Bir diğer seçenek günde tek doz </a:t>
            </a:r>
            <a:r>
              <a:rPr lang="tr-TR" sz="1200" b="0" i="0" kern="1200" dirty="0" err="1" smtClean="0">
                <a:solidFill>
                  <a:schemeClr val="tx1"/>
                </a:solidFill>
                <a:effectLst/>
                <a:latin typeface="Arial" charset="0"/>
                <a:ea typeface="+mn-ea"/>
                <a:cs typeface="+mn-cs"/>
              </a:rPr>
              <a:t>glarjin</a:t>
            </a:r>
            <a:r>
              <a:rPr lang="tr-TR" sz="1200" b="0" i="0" kern="1200" dirty="0" smtClean="0">
                <a:solidFill>
                  <a:schemeClr val="tx1"/>
                </a:solidFill>
                <a:effectLst/>
                <a:latin typeface="Arial" charset="0"/>
                <a:ea typeface="+mn-ea"/>
                <a:cs typeface="+mn-cs"/>
              </a:rPr>
              <a:t> veya 2 doz </a:t>
            </a:r>
            <a:r>
              <a:rPr lang="tr-TR" sz="1200" b="0" i="0" kern="1200" dirty="0" err="1" smtClean="0">
                <a:solidFill>
                  <a:schemeClr val="tx1"/>
                </a:solidFill>
                <a:effectLst/>
                <a:latin typeface="Arial" charset="0"/>
                <a:ea typeface="+mn-ea"/>
                <a:cs typeface="+mn-cs"/>
              </a:rPr>
              <a:t>levemir</a:t>
            </a:r>
            <a:r>
              <a:rPr lang="tr-TR" sz="1200" b="0" i="0" kern="1200" dirty="0" smtClean="0">
                <a:solidFill>
                  <a:schemeClr val="tx1"/>
                </a:solidFill>
                <a:effectLst/>
                <a:latin typeface="Arial" charset="0"/>
                <a:ea typeface="+mn-ea"/>
                <a:cs typeface="+mn-cs"/>
              </a:rPr>
              <a:t> ile birlikte yemek öncesi kısa etkili insülin kullanmaktır. Kısa etkili insülin olarak </a:t>
            </a:r>
            <a:r>
              <a:rPr lang="tr-TR" sz="1200" b="0" i="0" kern="1200" dirty="0" err="1" smtClean="0">
                <a:solidFill>
                  <a:schemeClr val="tx1"/>
                </a:solidFill>
                <a:effectLst/>
                <a:latin typeface="Arial" charset="0"/>
                <a:ea typeface="+mn-ea"/>
                <a:cs typeface="+mn-cs"/>
              </a:rPr>
              <a:t>aspart</a:t>
            </a:r>
            <a:r>
              <a:rPr lang="tr-TR" sz="1200" b="0" i="0" kern="1200" dirty="0" smtClean="0">
                <a:solidFill>
                  <a:schemeClr val="tx1"/>
                </a:solidFill>
                <a:effectLst/>
                <a:latin typeface="Arial" charset="0"/>
                <a:ea typeface="+mn-ea"/>
                <a:cs typeface="+mn-cs"/>
              </a:rPr>
              <a:t>, </a:t>
            </a:r>
            <a:r>
              <a:rPr lang="tr-TR" sz="1200" b="0" i="0" kern="1200" dirty="0" err="1" smtClean="0">
                <a:solidFill>
                  <a:schemeClr val="tx1"/>
                </a:solidFill>
                <a:effectLst/>
                <a:latin typeface="Arial" charset="0"/>
                <a:ea typeface="+mn-ea"/>
                <a:cs typeface="+mn-cs"/>
              </a:rPr>
              <a:t>lispro</a:t>
            </a:r>
            <a:r>
              <a:rPr lang="tr-TR" sz="1200" b="0" i="0" kern="1200" dirty="0" smtClean="0">
                <a:solidFill>
                  <a:schemeClr val="tx1"/>
                </a:solidFill>
                <a:effectLst/>
                <a:latin typeface="Arial" charset="0"/>
                <a:ea typeface="+mn-ea"/>
                <a:cs typeface="+mn-cs"/>
              </a:rPr>
              <a:t> veya </a:t>
            </a:r>
            <a:r>
              <a:rPr lang="tr-TR" sz="1200" b="0" i="0" kern="1200" dirty="0" err="1" smtClean="0">
                <a:solidFill>
                  <a:schemeClr val="tx1"/>
                </a:solidFill>
                <a:effectLst/>
                <a:latin typeface="Arial" charset="0"/>
                <a:ea typeface="+mn-ea"/>
                <a:cs typeface="+mn-cs"/>
              </a:rPr>
              <a:t>glulisin</a:t>
            </a:r>
            <a:r>
              <a:rPr lang="tr-TR" sz="1200" b="0" i="0" kern="1200" dirty="0" smtClean="0">
                <a:solidFill>
                  <a:schemeClr val="tx1"/>
                </a:solidFill>
                <a:effectLst/>
                <a:latin typeface="Arial" charset="0"/>
                <a:ea typeface="+mn-ea"/>
                <a:cs typeface="+mn-cs"/>
              </a:rPr>
              <a:t> kullanmanın </a:t>
            </a:r>
            <a:r>
              <a:rPr lang="tr-TR" sz="1200" b="0" i="0" kern="1200" dirty="0" err="1" smtClean="0">
                <a:solidFill>
                  <a:schemeClr val="tx1"/>
                </a:solidFill>
                <a:effectLst/>
                <a:latin typeface="Arial" charset="0"/>
                <a:ea typeface="+mn-ea"/>
                <a:cs typeface="+mn-cs"/>
              </a:rPr>
              <a:t>regüler</a:t>
            </a:r>
            <a:r>
              <a:rPr lang="tr-TR" sz="1200" b="0" i="0" kern="1200" dirty="0" smtClean="0">
                <a:solidFill>
                  <a:schemeClr val="tx1"/>
                </a:solidFill>
                <a:effectLst/>
                <a:latin typeface="Arial" charset="0"/>
                <a:ea typeface="+mn-ea"/>
                <a:cs typeface="+mn-cs"/>
              </a:rPr>
              <a:t> insüline göre hipoglisemi riskini azalttığına dair veriler bulunmaktadır. </a:t>
            </a:r>
            <a:r>
              <a:rPr lang="tr-TR" sz="1200" b="0" i="0" kern="1200" dirty="0" err="1" smtClean="0">
                <a:solidFill>
                  <a:schemeClr val="tx1"/>
                </a:solidFill>
                <a:effectLst/>
                <a:latin typeface="Arial" charset="0"/>
                <a:ea typeface="+mn-ea"/>
                <a:cs typeface="+mn-cs"/>
              </a:rPr>
              <a:t>Subkutan</a:t>
            </a:r>
            <a:r>
              <a:rPr lang="tr-TR" sz="1200" b="0" i="0" kern="1200" dirty="0" smtClean="0">
                <a:solidFill>
                  <a:schemeClr val="tx1"/>
                </a:solidFill>
                <a:effectLst/>
                <a:latin typeface="Arial" charset="0"/>
                <a:ea typeface="+mn-ea"/>
                <a:cs typeface="+mn-cs"/>
              </a:rPr>
              <a:t> insülin pompası bir diğer alternatif olabilir fakat yine sık </a:t>
            </a:r>
            <a:r>
              <a:rPr lang="tr-TR" sz="1200" b="0" i="0" kern="1200" dirty="0" err="1" smtClean="0">
                <a:solidFill>
                  <a:schemeClr val="tx1"/>
                </a:solidFill>
                <a:effectLst/>
                <a:latin typeface="Arial" charset="0"/>
                <a:ea typeface="+mn-ea"/>
                <a:cs typeface="+mn-cs"/>
              </a:rPr>
              <a:t>glukoz</a:t>
            </a:r>
            <a:r>
              <a:rPr lang="tr-TR" sz="1200" b="0" i="0" kern="1200" dirty="0" smtClean="0">
                <a:solidFill>
                  <a:schemeClr val="tx1"/>
                </a:solidFill>
                <a:effectLst/>
                <a:latin typeface="Arial" charset="0"/>
                <a:ea typeface="+mn-ea"/>
                <a:cs typeface="+mn-cs"/>
              </a:rPr>
              <a:t> takibi gerektirir.</a:t>
            </a:r>
          </a:p>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27</a:t>
            </a:fld>
            <a:endParaRPr lang="tr-TR"/>
          </a:p>
        </p:txBody>
      </p:sp>
    </p:spTree>
    <p:extLst>
      <p:ext uri="{BB962C8B-B14F-4D97-AF65-F5344CB8AC3E}">
        <p14:creationId xmlns:p14="http://schemas.microsoft.com/office/powerpoint/2010/main" val="1725863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Sadece diyetle kontrol altında olan tip 2 diyabetli hastalarda oruç tutmanın riski oldukça düşüktür. Yine de özellikle hasta aşırı yemek yerse iftar ve sahur sonrası </a:t>
            </a:r>
            <a:r>
              <a:rPr lang="tr-TR" dirty="0" err="1" smtClean="0"/>
              <a:t>hiperglisemi</a:t>
            </a:r>
            <a:r>
              <a:rPr lang="tr-TR" dirty="0" smtClean="0"/>
              <a:t> görülebilir. Bu hastalar egzersiz yapıyorlarsa yoğunluğunu azaltmaları, iftardan 2 saat sonraya gelecek şekilde egzersiz yapmaları önerilebilir.</a:t>
            </a:r>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28</a:t>
            </a:fld>
            <a:endParaRPr lang="tr-TR"/>
          </a:p>
        </p:txBody>
      </p:sp>
    </p:spTree>
    <p:extLst>
      <p:ext uri="{BB962C8B-B14F-4D97-AF65-F5344CB8AC3E}">
        <p14:creationId xmlns:p14="http://schemas.microsoft.com/office/powerpoint/2010/main" val="207127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Metformin</a:t>
            </a:r>
            <a:r>
              <a:rPr lang="tr-TR" dirty="0" smtClean="0"/>
              <a:t>, </a:t>
            </a:r>
            <a:r>
              <a:rPr lang="tr-TR" dirty="0" err="1" smtClean="0"/>
              <a:t>glitazon</a:t>
            </a:r>
            <a:r>
              <a:rPr lang="tr-TR" dirty="0" smtClean="0"/>
              <a:t> gibi insülin hassasiyetini arttıran ilaç kullananlarda hipoglisemi riski oldukça düşüktür. </a:t>
            </a:r>
            <a:r>
              <a:rPr lang="tr-TR" dirty="0" err="1" smtClean="0"/>
              <a:t>Metformin</a:t>
            </a:r>
            <a:r>
              <a:rPr lang="tr-TR" dirty="0" smtClean="0"/>
              <a:t> kullananlarda günlük dozun 2/3’ünün iftardan hemen sonra 1/3’ünün sahurdan hemen sonra verilmesi önerilmektedir. </a:t>
            </a:r>
            <a:r>
              <a:rPr lang="tr-TR" dirty="0" err="1" smtClean="0"/>
              <a:t>Glitazon</a:t>
            </a:r>
            <a:r>
              <a:rPr lang="tr-TR" dirty="0" smtClean="0"/>
              <a:t> kullananlarda ise doz değişikliğine gerek yoktur. </a:t>
            </a:r>
            <a:r>
              <a:rPr lang="tr-TR" dirty="0" err="1" smtClean="0"/>
              <a:t>Akarboz</a:t>
            </a:r>
            <a:r>
              <a:rPr lang="tr-TR" dirty="0" smtClean="0"/>
              <a:t> kullanan hastalarda hipoglisemi riski düşük olduğu bilinmektedir fakat oruç tutan hastalarda yapılmış bir çalışma bulunmamaktadır.</a:t>
            </a:r>
          </a:p>
          <a:p>
            <a:endParaRPr lang="tr-TR" dirty="0" smtClean="0"/>
          </a:p>
          <a:p>
            <a:r>
              <a:rPr lang="tr-TR" sz="1200" b="0" i="0" kern="1200" dirty="0" smtClean="0">
                <a:solidFill>
                  <a:schemeClr val="tx1"/>
                </a:solidFill>
                <a:effectLst/>
                <a:latin typeface="Arial" charset="0"/>
                <a:ea typeface="+mn-ea"/>
                <a:cs typeface="+mn-cs"/>
              </a:rPr>
              <a:t>Hipoglisemi oruç tutmayan hastalarda dahi </a:t>
            </a:r>
            <a:r>
              <a:rPr lang="tr-TR" sz="1200" b="0" i="0" kern="1200" dirty="0" err="1" smtClean="0">
                <a:solidFill>
                  <a:schemeClr val="tx1"/>
                </a:solidFill>
                <a:effectLst/>
                <a:latin typeface="Arial" charset="0"/>
                <a:ea typeface="+mn-ea"/>
                <a:cs typeface="+mn-cs"/>
              </a:rPr>
              <a:t>sulfonilürelerin</a:t>
            </a:r>
            <a:r>
              <a:rPr lang="tr-TR" sz="1200" b="0" i="0" kern="1200" dirty="0" smtClean="0">
                <a:solidFill>
                  <a:schemeClr val="tx1"/>
                </a:solidFill>
                <a:effectLst/>
                <a:latin typeface="Arial" charset="0"/>
                <a:ea typeface="+mn-ea"/>
                <a:cs typeface="+mn-cs"/>
              </a:rPr>
              <a:t> bilinen en önemli yan etkilerinden birisidir. Ramazanda kullanımları ile ilgili çalışma olmamakla birlikte uzun süreli açlıkta bu etkileri daha sık ve ciddi olarak ortaya çıkabileceğinden kullanılmamaları veya çok dikkatli ve dozunun azaltılarak kullanılması önerilebilir. Bir diğer insülin salgılatıcı olan </a:t>
            </a:r>
            <a:r>
              <a:rPr lang="tr-TR" sz="1200" b="0" i="0" kern="1200" dirty="0" err="1" smtClean="0">
                <a:solidFill>
                  <a:schemeClr val="tx1"/>
                </a:solidFill>
                <a:effectLst/>
                <a:latin typeface="Arial" charset="0"/>
                <a:ea typeface="+mn-ea"/>
                <a:cs typeface="+mn-cs"/>
              </a:rPr>
              <a:t>repaglinid</a:t>
            </a:r>
            <a:r>
              <a:rPr lang="tr-TR" sz="1200" b="0" i="0" kern="1200" dirty="0" smtClean="0">
                <a:solidFill>
                  <a:schemeClr val="tx1"/>
                </a:solidFill>
                <a:effectLst/>
                <a:latin typeface="Arial" charset="0"/>
                <a:ea typeface="+mn-ea"/>
                <a:cs typeface="+mn-cs"/>
              </a:rPr>
              <a:t> ve </a:t>
            </a:r>
            <a:r>
              <a:rPr lang="tr-TR" sz="1200" b="0" i="0" kern="1200" dirty="0" err="1" smtClean="0">
                <a:solidFill>
                  <a:schemeClr val="tx1"/>
                </a:solidFill>
                <a:effectLst/>
                <a:latin typeface="Arial" charset="0"/>
                <a:ea typeface="+mn-ea"/>
                <a:cs typeface="+mn-cs"/>
              </a:rPr>
              <a:t>nateglinidin</a:t>
            </a:r>
            <a:r>
              <a:rPr lang="tr-TR" sz="1200" b="0" i="0" kern="1200" dirty="0" smtClean="0">
                <a:solidFill>
                  <a:schemeClr val="tx1"/>
                </a:solidFill>
                <a:effectLst/>
                <a:latin typeface="Arial" charset="0"/>
                <a:ea typeface="+mn-ea"/>
                <a:cs typeface="+mn-cs"/>
              </a:rPr>
              <a:t> etki süreleri kısa olduğu için </a:t>
            </a:r>
            <a:r>
              <a:rPr lang="tr-TR" sz="1200" b="0" i="0" kern="1200" dirty="0" err="1" smtClean="0">
                <a:solidFill>
                  <a:schemeClr val="tx1"/>
                </a:solidFill>
                <a:effectLst/>
                <a:latin typeface="Arial" charset="0"/>
                <a:ea typeface="+mn-ea"/>
                <a:cs typeface="+mn-cs"/>
              </a:rPr>
              <a:t>sulfonilürelere</a:t>
            </a:r>
            <a:r>
              <a:rPr lang="tr-TR" sz="1200" b="0" i="0" kern="1200" dirty="0" smtClean="0">
                <a:solidFill>
                  <a:schemeClr val="tx1"/>
                </a:solidFill>
                <a:effectLst/>
                <a:latin typeface="Arial" charset="0"/>
                <a:ea typeface="+mn-ea"/>
                <a:cs typeface="+mn-cs"/>
              </a:rPr>
              <a:t> göre daha güvenlidir ve oruç tutan hastalarda iftar ve sahur öncesi olmak üzere günde 2 kere alınabilir.</a:t>
            </a:r>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29</a:t>
            </a:fld>
            <a:endParaRPr lang="tr-TR"/>
          </a:p>
        </p:txBody>
      </p:sp>
    </p:spTree>
    <p:extLst>
      <p:ext uri="{BB962C8B-B14F-4D97-AF65-F5344CB8AC3E}">
        <p14:creationId xmlns:p14="http://schemas.microsoft.com/office/powerpoint/2010/main" val="212165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Yakın zamanda yapılan çalışmalarda Ramazanda tip 2 diyabetli hastalarda </a:t>
            </a:r>
            <a:r>
              <a:rPr lang="tr-TR" dirty="0" err="1" smtClean="0"/>
              <a:t>metformine</a:t>
            </a:r>
            <a:r>
              <a:rPr lang="tr-TR" dirty="0" smtClean="0"/>
              <a:t> DPP-4 inhibitörleri eklendiğinde, </a:t>
            </a:r>
            <a:r>
              <a:rPr lang="tr-TR" dirty="0" err="1" smtClean="0"/>
              <a:t>metformin</a:t>
            </a:r>
            <a:r>
              <a:rPr lang="tr-TR" dirty="0" smtClean="0"/>
              <a:t> ve </a:t>
            </a:r>
            <a:r>
              <a:rPr lang="tr-TR" dirty="0" err="1" smtClean="0"/>
              <a:t>sulfonilüre</a:t>
            </a:r>
            <a:r>
              <a:rPr lang="tr-TR" dirty="0" smtClean="0"/>
              <a:t> alan hastalara oranla hipoglisemi riskinin azaldığı gösterilmiştir. 1066 tip 2 diyabetli hastanın alındığı bir çalışmada </a:t>
            </a:r>
            <a:r>
              <a:rPr lang="tr-TR" dirty="0" err="1" smtClean="0"/>
              <a:t>sufonilüre±metformin</a:t>
            </a:r>
            <a:r>
              <a:rPr lang="tr-TR" dirty="0" smtClean="0"/>
              <a:t> kullanan hastaların bir kısmı Ramazanda aynı tedavi ile devam ederken, bir kısmında </a:t>
            </a:r>
            <a:r>
              <a:rPr lang="tr-TR" dirty="0" err="1" smtClean="0"/>
              <a:t>sulfonilüre</a:t>
            </a:r>
            <a:r>
              <a:rPr lang="tr-TR" dirty="0" smtClean="0"/>
              <a:t> </a:t>
            </a:r>
            <a:r>
              <a:rPr lang="tr-TR" dirty="0" err="1" smtClean="0"/>
              <a:t>sitagliptin</a:t>
            </a:r>
            <a:r>
              <a:rPr lang="tr-TR" dirty="0" smtClean="0"/>
              <a:t> ile değiştirilmiştir. </a:t>
            </a:r>
            <a:r>
              <a:rPr lang="tr-TR" dirty="0" err="1" smtClean="0"/>
              <a:t>Sitagliptine</a:t>
            </a:r>
            <a:r>
              <a:rPr lang="tr-TR" dirty="0" smtClean="0"/>
              <a:t> geçilen hastalarda hipoglisemi riskinin belirgin şekilde azaldığı gözlenmiştir. Bu çalışmalar </a:t>
            </a:r>
            <a:r>
              <a:rPr lang="tr-TR" dirty="0" err="1" smtClean="0"/>
              <a:t>metforminle</a:t>
            </a:r>
            <a:r>
              <a:rPr lang="tr-TR" dirty="0" smtClean="0"/>
              <a:t> </a:t>
            </a:r>
            <a:r>
              <a:rPr lang="tr-TR" dirty="0" err="1" smtClean="0"/>
              <a:t>glukoz</a:t>
            </a:r>
            <a:r>
              <a:rPr lang="tr-TR" dirty="0" smtClean="0"/>
              <a:t> regülasyonu kontrol altında olmayan ve oruç tutmak isteyen hastalarda tedaviye </a:t>
            </a:r>
            <a:r>
              <a:rPr lang="tr-TR" dirty="0" err="1" smtClean="0"/>
              <a:t>sulfonilüre</a:t>
            </a:r>
            <a:r>
              <a:rPr lang="tr-TR" dirty="0" smtClean="0"/>
              <a:t> yerine DPP-4 inhibitörleri eklenmesinin daha güvenli olabileceğini düşündürmektedir. </a:t>
            </a:r>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30</a:t>
            </a:fld>
            <a:endParaRPr lang="tr-TR"/>
          </a:p>
        </p:txBody>
      </p:sp>
    </p:spTree>
    <p:extLst>
      <p:ext uri="{BB962C8B-B14F-4D97-AF65-F5344CB8AC3E}">
        <p14:creationId xmlns:p14="http://schemas.microsoft.com/office/powerpoint/2010/main" val="133375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İnsülin kullanan tip 2 diyabetli hastalarda tip 1 diyabetli hastalarda olduğu gibi yaklaşılmalıdır fakat bu hastalar tip 1 diyabetli hastalara göre hipoglisemi açısından daha az risk altındadır. Bununla birlikte özellikle uzun süreli insülin kullananlarda ve yaşlı hastalarda hipoglisemi riskinin daha yüksek olduğu bilinmelidir. Orta veya uzun etkili insülin ile birlikte günde 2 kere yemek öncesi kısa etkili insülin dikkatli bir şekilde kullanılabilir. Kısa etkili insülin olarak </a:t>
            </a:r>
            <a:r>
              <a:rPr lang="tr-TR" dirty="0" err="1" smtClean="0"/>
              <a:t>regüler</a:t>
            </a:r>
            <a:r>
              <a:rPr lang="tr-TR" dirty="0" smtClean="0"/>
              <a:t> insülin yerine </a:t>
            </a:r>
            <a:r>
              <a:rPr lang="tr-TR" dirty="0" err="1" smtClean="0"/>
              <a:t>lispro</a:t>
            </a:r>
            <a:r>
              <a:rPr lang="tr-TR" dirty="0" smtClean="0"/>
              <a:t> kullanımının daha az hipoglisemiye neden olduğuna dair çalışmalar mevcuttur. Günde tek doz uzun etkili insülin kullananlarda hipoglisemiyi önlemek için dozun %20 azaltılması ve iftardan önce yapılması önerilmektedir. Günde 2 kere karışım insülin kullananlarda uzun etkili ve kısa etkili insüline geçilebileceği gibi, normalde sabah yapılan dozun iftar öncesi, akşam yapılan dozun da yarısının sahur öncesi yapılması önerilebilir. Ayrıca özellikle </a:t>
            </a:r>
            <a:r>
              <a:rPr lang="tr-TR" dirty="0" err="1" smtClean="0"/>
              <a:t>postprandial</a:t>
            </a:r>
            <a:r>
              <a:rPr lang="tr-TR" dirty="0" smtClean="0"/>
              <a:t> kan </a:t>
            </a:r>
            <a:r>
              <a:rPr lang="tr-TR" dirty="0" err="1" smtClean="0"/>
              <a:t>glukoz</a:t>
            </a:r>
            <a:r>
              <a:rPr lang="tr-TR" dirty="0" smtClean="0"/>
              <a:t> seviyeleri yüksek seyrediyorsa 50/50 karışım insüline geçilmesi düşünülebilir.</a:t>
            </a:r>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31</a:t>
            </a:fld>
            <a:endParaRPr lang="tr-TR"/>
          </a:p>
        </p:txBody>
      </p:sp>
    </p:spTree>
    <p:extLst>
      <p:ext uri="{BB962C8B-B14F-4D97-AF65-F5344CB8AC3E}">
        <p14:creationId xmlns:p14="http://schemas.microsoft.com/office/powerpoint/2010/main" val="142764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Arial" charset="0"/>
                <a:ea typeface="+mn-ea"/>
                <a:cs typeface="+mn-cs"/>
              </a:rPr>
              <a:t>Diyabetli hastalarda oruç tutmanın etkisini araştıran en geniş çaplı araştırmalardan birisi 2004’de yayınlanan ve 13 </a:t>
            </a:r>
            <a:r>
              <a:rPr lang="tr-TR" sz="1200" b="0" i="0" kern="1200" dirty="0" err="1" smtClean="0">
                <a:solidFill>
                  <a:schemeClr val="tx1"/>
                </a:solidFill>
                <a:effectLst/>
                <a:latin typeface="Arial" charset="0"/>
                <a:ea typeface="+mn-ea"/>
                <a:cs typeface="+mn-cs"/>
              </a:rPr>
              <a:t>islam</a:t>
            </a:r>
            <a:r>
              <a:rPr lang="tr-TR" sz="1200" b="0" i="0" kern="1200" dirty="0" smtClean="0">
                <a:solidFill>
                  <a:schemeClr val="tx1"/>
                </a:solidFill>
                <a:effectLst/>
                <a:latin typeface="Arial" charset="0"/>
                <a:ea typeface="+mn-ea"/>
                <a:cs typeface="+mn-cs"/>
              </a:rPr>
              <a:t> ülkesinden 12.243 hastanın alındığı EPIDIAR çalışmasıdır. Bu çalışmada 1070 tip 1 diyabetli, 11.173 tip 2 diyabetli hasta değerlendirilmiş ve Tip 1 diyabetli hastaların %43’ünün, tip 2 diyabetli hastaların da %79’unun Ramazanda oruç tuttuğu belirlenmiştir. Bu hastaların yaklaşık %50’si Ramazanda tedavi dozlarını değiştirmektedir. Hastaların Ramazan süresince hem ciddi hipoglisemi hem de ciddi </a:t>
            </a:r>
            <a:r>
              <a:rPr lang="tr-TR" sz="1200" b="0" i="0" kern="1200" dirty="0" err="1" smtClean="0">
                <a:solidFill>
                  <a:schemeClr val="tx1"/>
                </a:solidFill>
                <a:effectLst/>
                <a:latin typeface="Arial" charset="0"/>
                <a:ea typeface="+mn-ea"/>
                <a:cs typeface="+mn-cs"/>
              </a:rPr>
              <a:t>hiperglisemi</a:t>
            </a:r>
            <a:r>
              <a:rPr lang="tr-TR" sz="1200" b="0" i="0" kern="1200" dirty="0" smtClean="0">
                <a:solidFill>
                  <a:schemeClr val="tx1"/>
                </a:solidFill>
                <a:effectLst/>
                <a:latin typeface="Arial" charset="0"/>
                <a:ea typeface="+mn-ea"/>
                <a:cs typeface="+mn-cs"/>
              </a:rPr>
              <a:t> risklerinin diğer aylara göre anlamlı şekilde arttığı gösterilmiştir. Ramazanda oruç </a:t>
            </a:r>
            <a:r>
              <a:rPr lang="tr-TR" sz="1200" b="0" i="0" kern="1200" dirty="0" err="1" smtClean="0">
                <a:solidFill>
                  <a:schemeClr val="tx1"/>
                </a:solidFill>
                <a:effectLst/>
                <a:latin typeface="Arial" charset="0"/>
                <a:ea typeface="+mn-ea"/>
                <a:cs typeface="+mn-cs"/>
              </a:rPr>
              <a:t>tutumak</a:t>
            </a:r>
            <a:r>
              <a:rPr lang="tr-TR" sz="1200" b="0" i="0" kern="1200" dirty="0" smtClean="0">
                <a:solidFill>
                  <a:schemeClr val="tx1"/>
                </a:solidFill>
                <a:effectLst/>
                <a:latin typeface="Arial" charset="0"/>
                <a:ea typeface="+mn-ea"/>
                <a:cs typeface="+mn-cs"/>
              </a:rPr>
              <a:t> tip 1 diyabetli hastalarda hipoglisemi nedeniyle </a:t>
            </a:r>
            <a:r>
              <a:rPr lang="tr-TR" sz="1200" b="0" i="0" kern="1200" dirty="0" err="1" smtClean="0">
                <a:solidFill>
                  <a:schemeClr val="tx1"/>
                </a:solidFill>
                <a:effectLst/>
                <a:latin typeface="Arial" charset="0"/>
                <a:ea typeface="+mn-ea"/>
                <a:cs typeface="+mn-cs"/>
              </a:rPr>
              <a:t>hospitalizasyon</a:t>
            </a:r>
            <a:r>
              <a:rPr lang="tr-TR" sz="1200" b="0" i="0" kern="1200" dirty="0" smtClean="0">
                <a:solidFill>
                  <a:schemeClr val="tx1"/>
                </a:solidFill>
                <a:effectLst/>
                <a:latin typeface="Arial" charset="0"/>
                <a:ea typeface="+mn-ea"/>
                <a:cs typeface="+mn-cs"/>
              </a:rPr>
              <a:t> riskini 4.7 kat, tip 2 diyabetli hastalarda 7.5 kat arttırmıştır. </a:t>
            </a:r>
            <a:r>
              <a:rPr lang="tr-TR" sz="1200" b="0" i="0" kern="1200" dirty="0" err="1" smtClean="0">
                <a:solidFill>
                  <a:schemeClr val="tx1"/>
                </a:solidFill>
                <a:effectLst/>
                <a:latin typeface="Arial" charset="0"/>
                <a:ea typeface="+mn-ea"/>
                <a:cs typeface="+mn-cs"/>
              </a:rPr>
              <a:t>Hiperglisemi</a:t>
            </a:r>
            <a:r>
              <a:rPr lang="tr-TR" sz="1200" b="0" i="0" kern="1200" dirty="0" smtClean="0">
                <a:solidFill>
                  <a:schemeClr val="tx1"/>
                </a:solidFill>
                <a:effectLst/>
                <a:latin typeface="Arial" charset="0"/>
                <a:ea typeface="+mn-ea"/>
                <a:cs typeface="+mn-cs"/>
              </a:rPr>
              <a:t> nedeniyle </a:t>
            </a:r>
            <a:r>
              <a:rPr lang="tr-TR" sz="1200" b="0" i="0" kern="1200" dirty="0" err="1" smtClean="0">
                <a:solidFill>
                  <a:schemeClr val="tx1"/>
                </a:solidFill>
                <a:effectLst/>
                <a:latin typeface="Arial" charset="0"/>
                <a:ea typeface="+mn-ea"/>
                <a:cs typeface="+mn-cs"/>
              </a:rPr>
              <a:t>hospitalizayon</a:t>
            </a:r>
            <a:r>
              <a:rPr lang="tr-TR" sz="1200" b="0" i="0" kern="1200" dirty="0" smtClean="0">
                <a:solidFill>
                  <a:schemeClr val="tx1"/>
                </a:solidFill>
                <a:effectLst/>
                <a:latin typeface="Arial" charset="0"/>
                <a:ea typeface="+mn-ea"/>
                <a:cs typeface="+mn-cs"/>
              </a:rPr>
              <a:t> riski ise tip 2 diyabetli hastalarda 5 kat, tip 1 diyabetli hastalarda 3 kat artmıştır. </a:t>
            </a:r>
            <a:r>
              <a:rPr lang="tr-TR" sz="1200" b="0" i="0" kern="1200" dirty="0" err="1" smtClean="0">
                <a:solidFill>
                  <a:schemeClr val="tx1"/>
                </a:solidFill>
                <a:effectLst/>
                <a:latin typeface="Arial" charset="0"/>
                <a:ea typeface="+mn-ea"/>
                <a:cs typeface="+mn-cs"/>
              </a:rPr>
              <a:t>Hipergliseminin</a:t>
            </a:r>
            <a:r>
              <a:rPr lang="tr-TR" sz="1200" b="0" i="0" kern="1200" dirty="0" smtClean="0">
                <a:solidFill>
                  <a:schemeClr val="tx1"/>
                </a:solidFill>
                <a:effectLst/>
                <a:latin typeface="Arial" charset="0"/>
                <a:ea typeface="+mn-ea"/>
                <a:cs typeface="+mn-cs"/>
              </a:rPr>
              <a:t> nedenlerinden biri de hastaların açlık nedeniyle ilaç dozlarını azaltması olabilir. Bunun dışında oldukça az sayıda hasta ile yapılan birkaç çalışmada komplikasyon riskinin artmadığına dair de veri vardır.</a:t>
            </a:r>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3</a:t>
            </a:fld>
            <a:endParaRPr lang="tr-TR"/>
          </a:p>
        </p:txBody>
      </p:sp>
    </p:spTree>
    <p:extLst>
      <p:ext uri="{BB962C8B-B14F-4D97-AF65-F5344CB8AC3E}">
        <p14:creationId xmlns:p14="http://schemas.microsoft.com/office/powerpoint/2010/main" val="1769651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32</a:t>
            </a:fld>
            <a:endParaRPr lang="tr-TR"/>
          </a:p>
        </p:txBody>
      </p:sp>
    </p:spTree>
    <p:extLst>
      <p:ext uri="{BB962C8B-B14F-4D97-AF65-F5344CB8AC3E}">
        <p14:creationId xmlns:p14="http://schemas.microsoft.com/office/powerpoint/2010/main" val="398585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baseline="0" dirty="0" smtClean="0">
                <a:solidFill>
                  <a:schemeClr val="tx1"/>
                </a:solidFill>
                <a:latin typeface="Arial" charset="0"/>
                <a:ea typeface="+mn-ea"/>
                <a:cs typeface="+mn-cs"/>
              </a:rPr>
              <a:t>TEMD YAKLAŞIMI VE ÖNERİLERİ</a:t>
            </a:r>
          </a:p>
          <a:p>
            <a:r>
              <a:rPr lang="tr-TR" sz="1200" b="0" i="1" u="none" strike="noStrike" kern="1200" baseline="0" dirty="0" smtClean="0">
                <a:solidFill>
                  <a:schemeClr val="tx1"/>
                </a:solidFill>
                <a:latin typeface="Arial" charset="0"/>
                <a:ea typeface="+mn-ea"/>
                <a:cs typeface="+mn-cs"/>
              </a:rPr>
              <a:t>1. Oruç tutmak isteyen diyabetli hasta, Ramazan’dan 1-2 ay önce doktor tarafından</a:t>
            </a:r>
          </a:p>
          <a:p>
            <a:r>
              <a:rPr lang="tr-TR" sz="1200" b="0" i="1" u="none" strike="noStrike" kern="1200" baseline="0" dirty="0" smtClean="0">
                <a:solidFill>
                  <a:schemeClr val="tx1"/>
                </a:solidFill>
                <a:latin typeface="Arial" charset="0"/>
                <a:ea typeface="+mn-ea"/>
                <a:cs typeface="+mn-cs"/>
              </a:rPr>
              <a:t>değerlendirilmelidir. Hastaların düzenli SMBG yapmaları istenir. Önce hastanın</a:t>
            </a:r>
          </a:p>
          <a:p>
            <a:r>
              <a:rPr lang="tr-TR" sz="1200" b="0" i="1" u="none" strike="noStrike" kern="1200" baseline="0" dirty="0" smtClean="0">
                <a:solidFill>
                  <a:schemeClr val="tx1"/>
                </a:solidFill>
                <a:latin typeface="Arial" charset="0"/>
                <a:ea typeface="+mn-ea"/>
                <a:cs typeface="+mn-cs"/>
              </a:rPr>
              <a:t>hangi risk grubuna girdiği belirlenir ve risk grubuna göre hastaya önerilerde</a:t>
            </a:r>
          </a:p>
          <a:p>
            <a:r>
              <a:rPr lang="tr-TR" sz="1200" b="0" i="1" u="none" strike="noStrike" kern="1200" baseline="0" dirty="0" smtClean="0">
                <a:solidFill>
                  <a:schemeClr val="tx1"/>
                </a:solidFill>
                <a:latin typeface="Arial" charset="0"/>
                <a:ea typeface="+mn-ea"/>
                <a:cs typeface="+mn-cs"/>
              </a:rPr>
              <a:t>bulunulur (Şekil 15.1).</a:t>
            </a:r>
          </a:p>
          <a:p>
            <a:r>
              <a:rPr lang="tr-TR" sz="1200" b="0" i="1" u="none" strike="noStrike" kern="1200" baseline="0" dirty="0" smtClean="0">
                <a:solidFill>
                  <a:schemeClr val="tx1"/>
                </a:solidFill>
                <a:latin typeface="Arial" charset="0"/>
                <a:ea typeface="+mn-ea"/>
                <a:cs typeface="+mn-cs"/>
              </a:rPr>
              <a:t>2. Düşük riskli hastaların oruç tutmasında önemli bir sakınca olmayabilir. Orta</a:t>
            </a:r>
          </a:p>
          <a:p>
            <a:r>
              <a:rPr lang="tr-TR" sz="1200" b="0" i="1" u="none" strike="noStrike" kern="1200" baseline="0" dirty="0" smtClean="0">
                <a:solidFill>
                  <a:schemeClr val="tx1"/>
                </a:solidFill>
                <a:latin typeface="Arial" charset="0"/>
                <a:ea typeface="+mn-ea"/>
                <a:cs typeface="+mn-cs"/>
              </a:rPr>
              <a:t>riskli olan hastaların oruç tutmasında sakınca olabilir, bu risk grubundaki</a:t>
            </a:r>
          </a:p>
          <a:p>
            <a:r>
              <a:rPr lang="tr-TR" sz="1200" b="0" i="1" u="none" strike="noStrike" kern="1200" baseline="0" dirty="0" smtClean="0">
                <a:solidFill>
                  <a:schemeClr val="tx1"/>
                </a:solidFill>
                <a:latin typeface="Arial" charset="0"/>
                <a:ea typeface="+mn-ea"/>
                <a:cs typeface="+mn-cs"/>
              </a:rPr>
              <a:t>hastalar eğer oruç tutmak isterlerse SMBG sıklığını artırmaları ve çok dikkatli</a:t>
            </a:r>
          </a:p>
          <a:p>
            <a:r>
              <a:rPr lang="tr-TR" sz="1200" b="0" i="1" u="none" strike="noStrike" kern="1200" baseline="0" dirty="0" smtClean="0">
                <a:solidFill>
                  <a:schemeClr val="tx1"/>
                </a:solidFill>
                <a:latin typeface="Arial" charset="0"/>
                <a:ea typeface="+mn-ea"/>
                <a:cs typeface="+mn-cs"/>
              </a:rPr>
              <a:t>olmaları gerekir. Çok yüksek ve yüksek riskli hastaların oruç tutması önerilmez</a:t>
            </a:r>
          </a:p>
          <a:p>
            <a:r>
              <a:rPr lang="tr-TR" sz="1200" b="0" i="1" u="none" strike="noStrike" kern="1200" baseline="0" dirty="0" smtClean="0">
                <a:solidFill>
                  <a:schemeClr val="tx1"/>
                </a:solidFill>
                <a:latin typeface="Arial" charset="0"/>
                <a:ea typeface="+mn-ea"/>
                <a:cs typeface="+mn-cs"/>
              </a:rPr>
              <a:t>ve çok sakıncalıdır.</a:t>
            </a:r>
          </a:p>
          <a:p>
            <a:r>
              <a:rPr lang="tr-TR" sz="1200" b="0" i="1" u="none" strike="noStrike" kern="1200" baseline="0" dirty="0" smtClean="0">
                <a:solidFill>
                  <a:schemeClr val="tx1"/>
                </a:solidFill>
                <a:latin typeface="Arial" charset="0"/>
                <a:ea typeface="+mn-ea"/>
                <a:cs typeface="+mn-cs"/>
              </a:rPr>
              <a:t>3. Hastaların almakta oldukları (diyabet ve diyabet dışı) ilaçlar gözden</a:t>
            </a:r>
          </a:p>
          <a:p>
            <a:r>
              <a:rPr lang="tr-TR" sz="1200" b="0" i="1" u="none" strike="noStrike" kern="1200" baseline="0" dirty="0" smtClean="0">
                <a:solidFill>
                  <a:schemeClr val="tx1"/>
                </a:solidFill>
                <a:latin typeface="Arial" charset="0"/>
                <a:ea typeface="+mn-ea"/>
                <a:cs typeface="+mn-cs"/>
              </a:rPr>
              <a:t>geçirilir. SU, GLN ve insülin tedavisi alan hastalar hipoglisemi açısında en</a:t>
            </a:r>
          </a:p>
          <a:p>
            <a:r>
              <a:rPr lang="tr-TR" sz="1200" b="0" i="1" u="none" strike="noStrike" kern="1200" baseline="0" dirty="0" smtClean="0">
                <a:solidFill>
                  <a:schemeClr val="tx1"/>
                </a:solidFill>
                <a:latin typeface="Arial" charset="0"/>
                <a:ea typeface="+mn-ea"/>
                <a:cs typeface="+mn-cs"/>
              </a:rPr>
              <a:t>yüksek risk altındadır. Bu tedavi protokollerinin yeniden düzenlenmesi, eğer</a:t>
            </a:r>
          </a:p>
          <a:p>
            <a:r>
              <a:rPr lang="tr-TR" sz="1200" b="0" i="1" u="none" strike="noStrike" kern="1200" baseline="0" dirty="0" smtClean="0">
                <a:solidFill>
                  <a:schemeClr val="tx1"/>
                </a:solidFill>
                <a:latin typeface="Arial" charset="0"/>
                <a:ea typeface="+mn-ea"/>
                <a:cs typeface="+mn-cs"/>
              </a:rPr>
              <a:t>değiştirilemiyorsa hastanın oruç tutmaması tavsiye edilir.</a:t>
            </a:r>
          </a:p>
          <a:p>
            <a:r>
              <a:rPr lang="tr-TR" sz="1200" b="0" i="1" u="none" strike="noStrike" kern="1200" baseline="0" dirty="0" smtClean="0">
                <a:solidFill>
                  <a:schemeClr val="tx1"/>
                </a:solidFill>
                <a:latin typeface="Arial" charset="0"/>
                <a:ea typeface="+mn-ea"/>
                <a:cs typeface="+mn-cs"/>
              </a:rPr>
              <a:t>4. </a:t>
            </a:r>
            <a:r>
              <a:rPr lang="tr-TR" sz="1200" b="0" i="1" u="none" strike="noStrike" kern="1200" baseline="0" dirty="0" err="1" smtClean="0">
                <a:solidFill>
                  <a:schemeClr val="tx1"/>
                </a:solidFill>
                <a:latin typeface="Arial" charset="0"/>
                <a:ea typeface="+mn-ea"/>
                <a:cs typeface="+mn-cs"/>
              </a:rPr>
              <a:t>Metformin</a:t>
            </a:r>
            <a:r>
              <a:rPr lang="tr-TR" sz="1200" b="0" i="1" u="none" strike="noStrike" kern="1200" baseline="0" dirty="0" smtClean="0">
                <a:solidFill>
                  <a:schemeClr val="tx1"/>
                </a:solidFill>
                <a:latin typeface="Arial" charset="0"/>
                <a:ea typeface="+mn-ea"/>
                <a:cs typeface="+mn-cs"/>
              </a:rPr>
              <a:t>, AGİ, PİO ve DPP4-İ grubu ilaçların daha güvenilir olduğu</a:t>
            </a:r>
          </a:p>
          <a:p>
            <a:r>
              <a:rPr lang="tr-TR" sz="1200" b="0" i="1" u="none" strike="noStrike" kern="1200" baseline="0" dirty="0" smtClean="0">
                <a:solidFill>
                  <a:schemeClr val="tx1"/>
                </a:solidFill>
                <a:latin typeface="Arial" charset="0"/>
                <a:ea typeface="+mn-ea"/>
                <a:cs typeface="+mn-cs"/>
              </a:rPr>
              <a:t>düşünülmektedir. Bu nedenle önemli bir doz değişikliğine gidilmesi gerekmez.</a:t>
            </a:r>
          </a:p>
          <a:p>
            <a:r>
              <a:rPr lang="tr-TR" sz="1200" b="0" i="1" u="none" strike="noStrike" kern="1200" baseline="0" dirty="0" err="1" smtClean="0">
                <a:solidFill>
                  <a:schemeClr val="tx1"/>
                </a:solidFill>
                <a:latin typeface="Arial" charset="0"/>
                <a:ea typeface="+mn-ea"/>
                <a:cs typeface="+mn-cs"/>
              </a:rPr>
              <a:t>Metformin</a:t>
            </a:r>
            <a:r>
              <a:rPr lang="tr-TR" sz="1200" b="0" i="1" u="none" strike="noStrike" kern="1200" baseline="0" dirty="0" smtClean="0">
                <a:solidFill>
                  <a:schemeClr val="tx1"/>
                </a:solidFill>
                <a:latin typeface="Arial" charset="0"/>
                <a:ea typeface="+mn-ea"/>
                <a:cs typeface="+mn-cs"/>
              </a:rPr>
              <a:t> günde 3 doz alınıyorsa, günde iki doza geçirilir.</a:t>
            </a:r>
          </a:p>
          <a:p>
            <a:r>
              <a:rPr lang="tr-TR" sz="1200" b="0" i="1" u="none" strike="noStrike" kern="1200" baseline="0" dirty="0" smtClean="0">
                <a:solidFill>
                  <a:schemeClr val="tx1"/>
                </a:solidFill>
                <a:latin typeface="Arial" charset="0"/>
                <a:ea typeface="+mn-ea"/>
                <a:cs typeface="+mn-cs"/>
              </a:rPr>
              <a:t>5. GLP-1A, Ramazan’da özellikle </a:t>
            </a:r>
            <a:r>
              <a:rPr lang="tr-TR" sz="1200" b="0" i="1" u="none" strike="noStrike" kern="1200" baseline="0" dirty="0" err="1" smtClean="0">
                <a:solidFill>
                  <a:schemeClr val="tx1"/>
                </a:solidFill>
                <a:latin typeface="Arial" charset="0"/>
                <a:ea typeface="+mn-ea"/>
                <a:cs typeface="+mn-cs"/>
              </a:rPr>
              <a:t>obez</a:t>
            </a:r>
            <a:r>
              <a:rPr lang="tr-TR" sz="1200" b="0" i="1" u="none" strike="noStrike" kern="1200" baseline="0" dirty="0" smtClean="0">
                <a:solidFill>
                  <a:schemeClr val="tx1"/>
                </a:solidFill>
                <a:latin typeface="Arial" charset="0"/>
                <a:ea typeface="+mn-ea"/>
                <a:cs typeface="+mn-cs"/>
              </a:rPr>
              <a:t> hastalarda iştahı baskılamak ve kan </a:t>
            </a:r>
            <a:r>
              <a:rPr lang="tr-TR" sz="1200" b="0" i="1" u="none" strike="noStrike" kern="1200" baseline="0" dirty="0" err="1" smtClean="0">
                <a:solidFill>
                  <a:schemeClr val="tx1"/>
                </a:solidFill>
                <a:latin typeface="Arial" charset="0"/>
                <a:ea typeface="+mn-ea"/>
                <a:cs typeface="+mn-cs"/>
              </a:rPr>
              <a:t>glukoz</a:t>
            </a:r>
            <a:endParaRPr lang="tr-TR" sz="1200" b="0" i="1" u="none" strike="noStrike" kern="1200" baseline="0" dirty="0" smtClean="0">
              <a:solidFill>
                <a:schemeClr val="tx1"/>
              </a:solidFill>
              <a:latin typeface="Arial" charset="0"/>
              <a:ea typeface="+mn-ea"/>
              <a:cs typeface="+mn-cs"/>
            </a:endParaRPr>
          </a:p>
          <a:p>
            <a:r>
              <a:rPr lang="tr-TR" sz="1200" b="0" i="1" u="none" strike="noStrike" kern="1200" baseline="0" dirty="0" smtClean="0">
                <a:solidFill>
                  <a:schemeClr val="tx1"/>
                </a:solidFill>
                <a:latin typeface="Arial" charset="0"/>
                <a:ea typeface="+mn-ea"/>
                <a:cs typeface="+mn-cs"/>
              </a:rPr>
              <a:t>regülasyonu açısından yararlı olabileceği düşünülmektedir.</a:t>
            </a:r>
          </a:p>
          <a:p>
            <a:r>
              <a:rPr lang="tr-TR" sz="1200" b="0" i="1" u="none" strike="noStrike" kern="1200" baseline="0" dirty="0" smtClean="0">
                <a:solidFill>
                  <a:schemeClr val="tx1"/>
                </a:solidFill>
                <a:latin typeface="Arial" charset="0"/>
                <a:ea typeface="+mn-ea"/>
                <a:cs typeface="+mn-cs"/>
              </a:rPr>
              <a:t>6. SGLT2-İ‘lerin oruç tutan hastalarda etkinliği ve güvenirliği açısından yeterli</a:t>
            </a:r>
          </a:p>
          <a:p>
            <a:r>
              <a:rPr lang="tr-TR" sz="1200" b="0" i="1" u="none" strike="noStrike" kern="1200" baseline="0" dirty="0" smtClean="0">
                <a:solidFill>
                  <a:schemeClr val="tx1"/>
                </a:solidFill>
                <a:latin typeface="Arial" charset="0"/>
                <a:ea typeface="+mn-ea"/>
                <a:cs typeface="+mn-cs"/>
              </a:rPr>
              <a:t>veri bulunmamaktadır. Ayrıca </a:t>
            </a:r>
            <a:r>
              <a:rPr lang="tr-TR" sz="1200" b="0" i="1" u="none" strike="noStrike" kern="1200" baseline="0" dirty="0" err="1" smtClean="0">
                <a:solidFill>
                  <a:schemeClr val="tx1"/>
                </a:solidFill>
                <a:latin typeface="Arial" charset="0"/>
                <a:ea typeface="+mn-ea"/>
                <a:cs typeface="+mn-cs"/>
              </a:rPr>
              <a:t>öglisemik</a:t>
            </a:r>
            <a:r>
              <a:rPr lang="tr-TR" sz="1200" b="0" i="1" u="none" strike="noStrike" kern="1200" baseline="0" dirty="0" smtClean="0">
                <a:solidFill>
                  <a:schemeClr val="tx1"/>
                </a:solidFill>
                <a:latin typeface="Arial" charset="0"/>
                <a:ea typeface="+mn-ea"/>
                <a:cs typeface="+mn-cs"/>
              </a:rPr>
              <a:t> DKA açısından bu grup ilaçların</a:t>
            </a:r>
          </a:p>
          <a:p>
            <a:r>
              <a:rPr lang="tr-TR" sz="1200" b="0" i="1" u="none" strike="noStrike" kern="1200" baseline="0" dirty="0" smtClean="0">
                <a:solidFill>
                  <a:schemeClr val="tx1"/>
                </a:solidFill>
                <a:latin typeface="Arial" charset="0"/>
                <a:ea typeface="+mn-ea"/>
                <a:cs typeface="+mn-cs"/>
              </a:rPr>
              <a:t>Ramazan’da kullanılması sakıncalıdır.</a:t>
            </a:r>
          </a:p>
          <a:p>
            <a:r>
              <a:rPr lang="tr-TR" sz="1200" b="0" i="1" u="none" strike="noStrike" kern="1200" baseline="0" dirty="0" smtClean="0">
                <a:solidFill>
                  <a:schemeClr val="tx1"/>
                </a:solidFill>
                <a:latin typeface="Arial" charset="0"/>
                <a:ea typeface="+mn-ea"/>
                <a:cs typeface="+mn-cs"/>
              </a:rPr>
              <a:t>7. Risk durumuna göre Ramazanda kalori ve sıvı alımı ve ortaya çıkabilecek olası</a:t>
            </a:r>
          </a:p>
          <a:p>
            <a:r>
              <a:rPr lang="tr-TR" sz="1200" b="0" i="1" u="none" strike="noStrike" kern="1200" baseline="0" dirty="0" smtClean="0">
                <a:solidFill>
                  <a:schemeClr val="tx1"/>
                </a:solidFill>
                <a:latin typeface="Arial" charset="0"/>
                <a:ea typeface="+mn-ea"/>
                <a:cs typeface="+mn-cs"/>
              </a:rPr>
              <a:t>komplikasyonlar konusunda hasta eğitimine çok önem verilmelidir.</a:t>
            </a:r>
          </a:p>
          <a:p>
            <a:r>
              <a:rPr lang="tr-TR" sz="1200" b="0" i="1" u="none" strike="noStrike" kern="1200" baseline="0" dirty="0" smtClean="0">
                <a:solidFill>
                  <a:schemeClr val="tx1"/>
                </a:solidFill>
                <a:latin typeface="Arial" charset="0"/>
                <a:ea typeface="+mn-ea"/>
                <a:cs typeface="+mn-cs"/>
              </a:rPr>
              <a:t>8. Oruç sonrası Ramazan bayramı süresince </a:t>
            </a:r>
            <a:r>
              <a:rPr lang="tr-TR" sz="1200" b="0" i="1" u="none" strike="noStrike" kern="1200" baseline="0" dirty="0" err="1" smtClean="0">
                <a:solidFill>
                  <a:schemeClr val="tx1"/>
                </a:solidFill>
                <a:latin typeface="Arial" charset="0"/>
                <a:ea typeface="+mn-ea"/>
                <a:cs typeface="+mn-cs"/>
              </a:rPr>
              <a:t>hiperglisemi</a:t>
            </a:r>
            <a:r>
              <a:rPr lang="tr-TR" sz="1200" b="0" i="1" u="none" strike="noStrike" kern="1200" baseline="0" dirty="0" smtClean="0">
                <a:solidFill>
                  <a:schemeClr val="tx1"/>
                </a:solidFill>
                <a:latin typeface="Arial" charset="0"/>
                <a:ea typeface="+mn-ea"/>
                <a:cs typeface="+mn-cs"/>
              </a:rPr>
              <a:t> atakları açısından</a:t>
            </a:r>
          </a:p>
          <a:p>
            <a:r>
              <a:rPr lang="tr-TR" sz="1200" b="0" i="1" u="none" strike="noStrike" kern="1200" baseline="0" dirty="0" smtClean="0">
                <a:solidFill>
                  <a:schemeClr val="tx1"/>
                </a:solidFill>
                <a:latin typeface="Arial" charset="0"/>
                <a:ea typeface="+mn-ea"/>
                <a:cs typeface="+mn-cs"/>
              </a:rPr>
              <a:t>hastanın uyarılması ve </a:t>
            </a:r>
            <a:r>
              <a:rPr lang="tr-TR" sz="1200" b="0" i="1" u="none" strike="noStrike" kern="1200" baseline="0" dirty="0" err="1" smtClean="0">
                <a:solidFill>
                  <a:schemeClr val="tx1"/>
                </a:solidFill>
                <a:latin typeface="Arial" charset="0"/>
                <a:ea typeface="+mn-ea"/>
                <a:cs typeface="+mn-cs"/>
              </a:rPr>
              <a:t>glukoz</a:t>
            </a:r>
            <a:r>
              <a:rPr lang="tr-TR" sz="1200" b="0" i="1" u="none" strike="noStrike" kern="1200" baseline="0" dirty="0" smtClean="0">
                <a:solidFill>
                  <a:schemeClr val="tx1"/>
                </a:solidFill>
                <a:latin typeface="Arial" charset="0"/>
                <a:ea typeface="+mn-ea"/>
                <a:cs typeface="+mn-cs"/>
              </a:rPr>
              <a:t> takibi gerekir.</a:t>
            </a:r>
          </a:p>
          <a:p>
            <a:r>
              <a:rPr lang="tr-TR" sz="1200" b="0" i="1" u="none" strike="noStrike" kern="1200" baseline="0" dirty="0" smtClean="0">
                <a:solidFill>
                  <a:schemeClr val="tx1"/>
                </a:solidFill>
                <a:latin typeface="Arial" charset="0"/>
                <a:ea typeface="+mn-ea"/>
                <a:cs typeface="+mn-cs"/>
              </a:rPr>
              <a:t>9. Ramazan bittikten sonra tekrar Ramazan öncesi tedavi rejimine dönülür.</a:t>
            </a:r>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33</a:t>
            </a:fld>
            <a:endParaRPr lang="tr-TR"/>
          </a:p>
        </p:txBody>
      </p:sp>
    </p:spTree>
    <p:extLst>
      <p:ext uri="{BB962C8B-B14F-4D97-AF65-F5344CB8AC3E}">
        <p14:creationId xmlns:p14="http://schemas.microsoft.com/office/powerpoint/2010/main" val="284315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5</a:t>
            </a:fld>
            <a:endParaRPr lang="tr-TR"/>
          </a:p>
        </p:txBody>
      </p:sp>
    </p:spTree>
    <p:extLst>
      <p:ext uri="{BB962C8B-B14F-4D97-AF65-F5344CB8AC3E}">
        <p14:creationId xmlns:p14="http://schemas.microsoft.com/office/powerpoint/2010/main" val="136670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Sağlıklı bireylerde beslenme sonrası insülin salınımı artar ve </a:t>
            </a:r>
            <a:r>
              <a:rPr lang="tr-TR" dirty="0" err="1" smtClean="0"/>
              <a:t>glukozun</a:t>
            </a:r>
            <a:r>
              <a:rPr lang="tr-TR" dirty="0" smtClean="0"/>
              <a:t> karaciğer ve </a:t>
            </a:r>
            <a:r>
              <a:rPr lang="tr-TR" dirty="0" err="1" smtClean="0"/>
              <a:t>kasda</a:t>
            </a:r>
            <a:r>
              <a:rPr lang="tr-TR" dirty="0" smtClean="0"/>
              <a:t> </a:t>
            </a:r>
            <a:r>
              <a:rPr lang="tr-TR" dirty="0" err="1" smtClean="0"/>
              <a:t>glukojen</a:t>
            </a:r>
            <a:r>
              <a:rPr lang="tr-TR" dirty="0" smtClean="0"/>
              <a:t> olarak depolanması sağlanır. Açlıkta ise dolaşımdaki </a:t>
            </a:r>
            <a:r>
              <a:rPr lang="tr-TR" dirty="0" err="1" smtClean="0"/>
              <a:t>glukoz</a:t>
            </a:r>
            <a:r>
              <a:rPr lang="tr-TR" dirty="0" smtClean="0"/>
              <a:t> seviyeleri düşmeye eğilimlidir ve insülin salınımı azalır. Ayrıca, </a:t>
            </a:r>
            <a:r>
              <a:rPr lang="tr-TR" dirty="0" err="1" smtClean="0"/>
              <a:t>glukagon</a:t>
            </a:r>
            <a:r>
              <a:rPr lang="tr-TR" dirty="0" smtClean="0"/>
              <a:t> ve </a:t>
            </a:r>
            <a:r>
              <a:rPr lang="tr-TR" dirty="0" err="1" smtClean="0"/>
              <a:t>katekolamin</a:t>
            </a:r>
            <a:r>
              <a:rPr lang="tr-TR" dirty="0" smtClean="0"/>
              <a:t> salınımı artarak </a:t>
            </a:r>
            <a:r>
              <a:rPr lang="tr-TR" dirty="0" err="1" smtClean="0"/>
              <a:t>glukojen</a:t>
            </a:r>
            <a:r>
              <a:rPr lang="tr-TR" dirty="0" smtClean="0"/>
              <a:t> yıkımını ve </a:t>
            </a:r>
            <a:r>
              <a:rPr lang="tr-TR" dirty="0" err="1" smtClean="0"/>
              <a:t>glukoneogenezisi</a:t>
            </a:r>
            <a:r>
              <a:rPr lang="tr-TR" dirty="0" smtClean="0"/>
              <a:t> arttırır. </a:t>
            </a:r>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6</a:t>
            </a:fld>
            <a:endParaRPr lang="tr-TR"/>
          </a:p>
        </p:txBody>
      </p:sp>
    </p:spTree>
    <p:extLst>
      <p:ext uri="{BB962C8B-B14F-4D97-AF65-F5344CB8AC3E}">
        <p14:creationId xmlns:p14="http://schemas.microsoft.com/office/powerpoint/2010/main" val="358469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dirty="0" smtClean="0"/>
              <a:t>Tip 1 diyabetli hastalarda hipoglisemiye cevaben olması gereken </a:t>
            </a:r>
            <a:r>
              <a:rPr lang="tr-TR" dirty="0" err="1" smtClean="0"/>
              <a:t>glukagon</a:t>
            </a:r>
            <a:r>
              <a:rPr lang="tr-TR" dirty="0" smtClean="0"/>
              <a:t> salınımında artış bozulmuştur. İnsülin eksikliği ve uzun süreli açlık aşırı </a:t>
            </a:r>
            <a:r>
              <a:rPr lang="tr-TR" dirty="0" err="1" smtClean="0"/>
              <a:t>glukojen</a:t>
            </a:r>
            <a:r>
              <a:rPr lang="tr-TR" dirty="0" smtClean="0"/>
              <a:t> yıkımına, artmış </a:t>
            </a:r>
            <a:r>
              <a:rPr lang="tr-TR" dirty="0" err="1" smtClean="0"/>
              <a:t>glukoneogenez</a:t>
            </a:r>
            <a:r>
              <a:rPr lang="tr-TR" dirty="0" smtClean="0"/>
              <a:t> ve </a:t>
            </a:r>
            <a:r>
              <a:rPr lang="tr-TR" dirty="0" err="1" smtClean="0"/>
              <a:t>ketogeneze</a:t>
            </a:r>
            <a:r>
              <a:rPr lang="tr-TR" dirty="0" smtClean="0"/>
              <a:t> neden olarak </a:t>
            </a:r>
            <a:r>
              <a:rPr lang="tr-TR" dirty="0" err="1" smtClean="0"/>
              <a:t>hiperglisemi</a:t>
            </a:r>
            <a:r>
              <a:rPr lang="tr-TR" dirty="0" smtClean="0"/>
              <a:t> ve </a:t>
            </a:r>
            <a:r>
              <a:rPr lang="tr-TR" dirty="0" err="1" smtClean="0"/>
              <a:t>ketoasidoz</a:t>
            </a:r>
            <a:r>
              <a:rPr lang="tr-TR" dirty="0" smtClean="0"/>
              <a:t> ile sonuçlanabilir. Tip 2 diyabetli hastalar uzun süreli açlığa benzer şekilde cevap verebilir fakta </a:t>
            </a:r>
            <a:r>
              <a:rPr lang="tr-TR" dirty="0" err="1" smtClean="0"/>
              <a:t>ketoasidoz</a:t>
            </a:r>
            <a:r>
              <a:rPr lang="tr-TR" dirty="0" smtClean="0"/>
              <a:t> daha nadirdir ve </a:t>
            </a:r>
            <a:r>
              <a:rPr lang="tr-TR" dirty="0" err="1" smtClean="0"/>
              <a:t>hipergliseminin</a:t>
            </a:r>
            <a:r>
              <a:rPr lang="tr-TR" dirty="0" smtClean="0"/>
              <a:t> ciddiyeti insülin direnci /eksikliğinin derecesine bağlıdır.</a:t>
            </a:r>
          </a:p>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9</a:t>
            </a:fld>
            <a:endParaRPr lang="tr-TR"/>
          </a:p>
        </p:txBody>
      </p:sp>
    </p:spTree>
    <p:extLst>
      <p:ext uri="{BB962C8B-B14F-4D97-AF65-F5344CB8AC3E}">
        <p14:creationId xmlns:p14="http://schemas.microsoft.com/office/powerpoint/2010/main" val="199643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r>
              <a:rPr lang="en-US" sz="1200" b="0" i="0" u="none" strike="noStrike" kern="1200" baseline="0" dirty="0" smtClean="0">
                <a:solidFill>
                  <a:schemeClr val="tx1"/>
                </a:solidFill>
                <a:latin typeface="Arial" charset="0"/>
                <a:ea typeface="+mn-ea"/>
                <a:cs typeface="+mn-cs"/>
              </a:rPr>
              <a:t>For fasting Muslims, the onset of Ramadan heralds a sudden</a:t>
            </a:r>
          </a:p>
          <a:p>
            <a:r>
              <a:rPr lang="en-US" sz="1200" b="0" i="0" u="none" strike="noStrike" kern="1200" baseline="0" dirty="0" smtClean="0">
                <a:solidFill>
                  <a:schemeClr val="tx1"/>
                </a:solidFill>
                <a:latin typeface="Arial" charset="0"/>
                <a:ea typeface="+mn-ea"/>
                <a:cs typeface="+mn-cs"/>
              </a:rPr>
              <a:t>shift in meal times and sleep patterns. This has important</a:t>
            </a:r>
          </a:p>
          <a:p>
            <a:r>
              <a:rPr lang="en-US" sz="1200" b="0" i="0" u="none" strike="noStrike" kern="1200" baseline="0" dirty="0" smtClean="0">
                <a:solidFill>
                  <a:schemeClr val="tx1"/>
                </a:solidFill>
                <a:latin typeface="Arial" charset="0"/>
                <a:ea typeface="+mn-ea"/>
                <a:cs typeface="+mn-cs"/>
              </a:rPr>
              <a:t>implications for physiology, with ensuing changes in</a:t>
            </a:r>
          </a:p>
          <a:p>
            <a:r>
              <a:rPr lang="en-US" sz="1200" b="0" i="0" u="none" strike="noStrike" kern="1200" baseline="0" dirty="0" smtClean="0">
                <a:solidFill>
                  <a:schemeClr val="tx1"/>
                </a:solidFill>
                <a:latin typeface="Arial" charset="0"/>
                <a:ea typeface="+mn-ea"/>
                <a:cs typeface="+mn-cs"/>
              </a:rPr>
              <a:t>the rhythm and magnitude of fluctuations in several homeostatic</a:t>
            </a:r>
          </a:p>
          <a:p>
            <a:r>
              <a:rPr lang="en-US" sz="1200" b="0" i="0" u="none" strike="noStrike" kern="1200" baseline="0" dirty="0" smtClean="0">
                <a:solidFill>
                  <a:schemeClr val="tx1"/>
                </a:solidFill>
                <a:latin typeface="Arial" charset="0"/>
                <a:ea typeface="+mn-ea"/>
                <a:cs typeface="+mn-cs"/>
              </a:rPr>
              <a:t>and endocrine processes. Sleeping patterns are often</a:t>
            </a:r>
          </a:p>
          <a:p>
            <a:r>
              <a:rPr lang="en-US" sz="1200" b="0" i="0" u="none" strike="noStrike" kern="1200" baseline="0" dirty="0" smtClean="0">
                <a:solidFill>
                  <a:schemeClr val="tx1"/>
                </a:solidFill>
                <a:latin typeface="Arial" charset="0"/>
                <a:ea typeface="+mn-ea"/>
                <a:cs typeface="+mn-cs"/>
              </a:rPr>
              <a:t>altered during Ramadan and several circadian rhythm</a:t>
            </a:r>
          </a:p>
          <a:p>
            <a:r>
              <a:rPr lang="en-US" sz="1200" b="0" i="0" u="none" strike="noStrike" kern="1200" baseline="0" dirty="0" smtClean="0">
                <a:solidFill>
                  <a:schemeClr val="tx1"/>
                </a:solidFill>
                <a:latin typeface="Arial" charset="0"/>
                <a:ea typeface="+mn-ea"/>
                <a:cs typeface="+mn-cs"/>
              </a:rPr>
              <a:t>changes have been noted, including changes in body temperature</a:t>
            </a:r>
          </a:p>
          <a:p>
            <a:r>
              <a:rPr lang="en-US" sz="1200" b="0" i="0" u="none" strike="noStrike" kern="1200" baseline="0" dirty="0" smtClean="0">
                <a:solidFill>
                  <a:schemeClr val="tx1"/>
                </a:solidFill>
                <a:latin typeface="Arial" charset="0"/>
                <a:ea typeface="+mn-ea"/>
                <a:cs typeface="+mn-cs"/>
              </a:rPr>
              <a:t>and cortisol levels [4–7]. When fasting, insulin resistance/</a:t>
            </a:r>
          </a:p>
          <a:p>
            <a:r>
              <a:rPr lang="en-US" sz="1200" b="0" i="0" u="none" strike="noStrike" kern="1200" baseline="0" dirty="0" smtClean="0">
                <a:solidFill>
                  <a:schemeClr val="tx1"/>
                </a:solidFill>
                <a:latin typeface="Arial" charset="0"/>
                <a:ea typeface="+mn-ea"/>
                <a:cs typeface="+mn-cs"/>
              </a:rPr>
              <a:t>deficiency can lead to excessive glycogen breakdown</a:t>
            </a:r>
          </a:p>
          <a:p>
            <a:r>
              <a:rPr lang="en-US" sz="1200" b="0" i="0" u="none" strike="noStrike" kern="1200" baseline="0" dirty="0" smtClean="0">
                <a:solidFill>
                  <a:schemeClr val="tx1"/>
                </a:solidFill>
                <a:latin typeface="Arial" charset="0"/>
                <a:ea typeface="+mn-ea"/>
                <a:cs typeface="+mn-cs"/>
              </a:rPr>
              <a:t>and increased gluconeogenesis in patients with diabetes, as</a:t>
            </a:r>
          </a:p>
          <a:p>
            <a:r>
              <a:rPr lang="en-US" sz="1200" b="0" i="0" u="none" strike="noStrike" kern="1200" baseline="0" dirty="0" smtClean="0">
                <a:solidFill>
                  <a:schemeClr val="tx1"/>
                </a:solidFill>
                <a:latin typeface="Arial" charset="0"/>
                <a:ea typeface="+mn-ea"/>
                <a:cs typeface="+mn-cs"/>
              </a:rPr>
              <a:t>well as </a:t>
            </a:r>
            <a:r>
              <a:rPr lang="en-US" sz="1200" b="0" i="0" u="none" strike="noStrike" kern="1200" baseline="0" dirty="0" err="1" smtClean="0">
                <a:solidFill>
                  <a:schemeClr val="tx1"/>
                </a:solidFill>
                <a:latin typeface="Arial" charset="0"/>
                <a:ea typeface="+mn-ea"/>
                <a:cs typeface="+mn-cs"/>
              </a:rPr>
              <a:t>ketogenesis</a:t>
            </a:r>
            <a:r>
              <a:rPr lang="en-US" sz="1200" b="0" i="0" u="none" strike="noStrike" kern="1200" baseline="0" dirty="0" smtClean="0">
                <a:solidFill>
                  <a:schemeClr val="tx1"/>
                </a:solidFill>
                <a:latin typeface="Arial" charset="0"/>
                <a:ea typeface="+mn-ea"/>
                <a:cs typeface="+mn-cs"/>
              </a:rPr>
              <a:t> in patients with T1DM. As a result, the</a:t>
            </a:r>
          </a:p>
          <a:p>
            <a:r>
              <a:rPr lang="en-US" sz="1200" b="0" i="0" u="none" strike="noStrike" kern="1200" baseline="0" dirty="0" smtClean="0">
                <a:solidFill>
                  <a:schemeClr val="tx1"/>
                </a:solidFill>
                <a:latin typeface="Arial" charset="0"/>
                <a:ea typeface="+mn-ea"/>
                <a:cs typeface="+mn-cs"/>
              </a:rPr>
              <a:t>risks facing patients with diabetes, including </a:t>
            </a:r>
            <a:r>
              <a:rPr lang="en-US" sz="1200" b="0" i="0" u="none" strike="noStrike" kern="1200" baseline="0" dirty="0" err="1" smtClean="0">
                <a:solidFill>
                  <a:schemeClr val="tx1"/>
                </a:solidFill>
                <a:latin typeface="Arial" charset="0"/>
                <a:ea typeface="+mn-ea"/>
                <a:cs typeface="+mn-cs"/>
              </a:rPr>
              <a:t>hypoglycaemia</a:t>
            </a:r>
            <a:r>
              <a:rPr lang="en-US" sz="1200" b="0" i="0" u="none" strike="noStrike" kern="1200" baseline="0" dirty="0" smtClean="0">
                <a:solidFill>
                  <a:schemeClr val="tx1"/>
                </a:solidFill>
                <a:latin typeface="Arial" charset="0"/>
                <a:ea typeface="+mn-ea"/>
                <a:cs typeface="+mn-cs"/>
              </a:rPr>
              <a:t>,</a:t>
            </a:r>
          </a:p>
          <a:p>
            <a:r>
              <a:rPr lang="tr-TR" sz="1200" b="0" i="0" u="none" strike="noStrike" kern="1200" baseline="0" dirty="0" err="1" smtClean="0">
                <a:solidFill>
                  <a:schemeClr val="tx1"/>
                </a:solidFill>
                <a:latin typeface="Arial" charset="0"/>
                <a:ea typeface="+mn-ea"/>
                <a:cs typeface="+mn-cs"/>
              </a:rPr>
              <a:t>hyperglycaemia</a:t>
            </a:r>
            <a:r>
              <a:rPr lang="tr-TR" sz="1200" b="0" i="0" u="none" strike="noStrike" kern="1200" baseline="0" dirty="0" smtClean="0">
                <a:solidFill>
                  <a:schemeClr val="tx1"/>
                </a:solidFill>
                <a:latin typeface="Arial" charset="0"/>
                <a:ea typeface="+mn-ea"/>
                <a:cs typeface="+mn-cs"/>
              </a:rPr>
              <a:t>, </a:t>
            </a:r>
            <a:r>
              <a:rPr lang="tr-TR" sz="1200" b="0" i="0" u="none" strike="noStrike" kern="1200" baseline="0" dirty="0" err="1" smtClean="0">
                <a:solidFill>
                  <a:schemeClr val="tx1"/>
                </a:solidFill>
                <a:latin typeface="Arial" charset="0"/>
                <a:ea typeface="+mn-ea"/>
                <a:cs typeface="+mn-cs"/>
              </a:rPr>
              <a:t>diabetic</a:t>
            </a:r>
            <a:r>
              <a:rPr lang="tr-TR" sz="1200" b="0" i="0" u="none" strike="noStrike" kern="1200" baseline="0" dirty="0" smtClean="0">
                <a:solidFill>
                  <a:schemeClr val="tx1"/>
                </a:solidFill>
                <a:latin typeface="Arial" charset="0"/>
                <a:ea typeface="+mn-ea"/>
                <a:cs typeface="+mn-cs"/>
              </a:rPr>
              <a:t> </a:t>
            </a:r>
            <a:r>
              <a:rPr lang="tr-TR" sz="1200" b="0" i="0" u="none" strike="noStrike" kern="1200" baseline="0" dirty="0" err="1" smtClean="0">
                <a:solidFill>
                  <a:schemeClr val="tx1"/>
                </a:solidFill>
                <a:latin typeface="Arial" charset="0"/>
                <a:ea typeface="+mn-ea"/>
                <a:cs typeface="+mn-cs"/>
              </a:rPr>
              <a:t>ketoacidosis</a:t>
            </a:r>
            <a:r>
              <a:rPr lang="tr-TR" sz="1200" b="0" i="0" u="none" strike="noStrike" kern="1200" baseline="0" dirty="0" smtClean="0">
                <a:solidFill>
                  <a:schemeClr val="tx1"/>
                </a:solidFill>
                <a:latin typeface="Arial" charset="0"/>
                <a:ea typeface="+mn-ea"/>
                <a:cs typeface="+mn-cs"/>
              </a:rPr>
              <a:t>, </a:t>
            </a:r>
            <a:r>
              <a:rPr lang="tr-TR" sz="1200" b="0" i="0" u="none" strike="noStrike" kern="1200" baseline="0" dirty="0" err="1" smtClean="0">
                <a:solidFill>
                  <a:schemeClr val="tx1"/>
                </a:solidFill>
                <a:latin typeface="Arial" charset="0"/>
                <a:ea typeface="+mn-ea"/>
                <a:cs typeface="+mn-cs"/>
              </a:rPr>
              <a:t>dehydration</a:t>
            </a:r>
            <a:r>
              <a:rPr lang="tr-TR" sz="1200" b="0" i="0" u="none" strike="noStrike" kern="1200" baseline="0" dirty="0" smtClean="0">
                <a:solidFill>
                  <a:schemeClr val="tx1"/>
                </a:solidFill>
                <a:latin typeface="Arial" charset="0"/>
                <a:ea typeface="+mn-ea"/>
                <a:cs typeface="+mn-cs"/>
              </a:rPr>
              <a:t> </a:t>
            </a:r>
            <a:r>
              <a:rPr lang="tr-TR" sz="1200" b="0" i="0" u="none" strike="noStrike" kern="1200" baseline="0" dirty="0" err="1" smtClean="0">
                <a:solidFill>
                  <a:schemeClr val="tx1"/>
                </a:solidFill>
                <a:latin typeface="Arial" charset="0"/>
                <a:ea typeface="+mn-ea"/>
                <a:cs typeface="+mn-cs"/>
              </a:rPr>
              <a:t>and</a:t>
            </a:r>
            <a:endParaRPr lang="tr-TR"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thrombosis, are heightened during Ramadan [8].</a:t>
            </a:r>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10</a:t>
            </a:fld>
            <a:endParaRPr lang="tr-TR"/>
          </a:p>
        </p:txBody>
      </p:sp>
    </p:spTree>
    <p:extLst>
      <p:ext uri="{BB962C8B-B14F-4D97-AF65-F5344CB8AC3E}">
        <p14:creationId xmlns:p14="http://schemas.microsoft.com/office/powerpoint/2010/main" val="91957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11</a:t>
            </a:fld>
            <a:endParaRPr lang="tr-TR"/>
          </a:p>
        </p:txBody>
      </p:sp>
    </p:spTree>
    <p:extLst>
      <p:ext uri="{BB962C8B-B14F-4D97-AF65-F5344CB8AC3E}">
        <p14:creationId xmlns:p14="http://schemas.microsoft.com/office/powerpoint/2010/main" val="297739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12</a:t>
            </a:fld>
            <a:endParaRPr lang="tr-TR"/>
          </a:p>
        </p:txBody>
      </p:sp>
    </p:spTree>
    <p:extLst>
      <p:ext uri="{BB962C8B-B14F-4D97-AF65-F5344CB8AC3E}">
        <p14:creationId xmlns:p14="http://schemas.microsoft.com/office/powerpoint/2010/main" val="200712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b="1" dirty="0" smtClean="0"/>
              <a:t>Diyabetli bireylerin tamamı hipoglisemi yaşamazlar ancak insülin ve oral </a:t>
            </a:r>
            <a:r>
              <a:rPr lang="tr-TR" b="1" dirty="0" err="1" smtClean="0"/>
              <a:t>antidiyabetik</a:t>
            </a:r>
            <a:r>
              <a:rPr lang="tr-TR" b="1" dirty="0" smtClean="0"/>
              <a:t> ilaç kullananlarda hipoglisemi riski daha fazla ve yaygındır.</a:t>
            </a:r>
          </a:p>
          <a:p>
            <a:endParaRPr lang="tr-TR" dirty="0"/>
          </a:p>
        </p:txBody>
      </p:sp>
      <p:sp>
        <p:nvSpPr>
          <p:cNvPr id="4" name="Slayt Numarası Yer Tutucusu 3"/>
          <p:cNvSpPr>
            <a:spLocks noGrp="1"/>
          </p:cNvSpPr>
          <p:nvPr>
            <p:ph type="sldNum" sz="quarter" idx="10"/>
          </p:nvPr>
        </p:nvSpPr>
        <p:spPr/>
        <p:txBody>
          <a:bodyPr/>
          <a:lstStyle/>
          <a:p>
            <a:pPr>
              <a:defRPr/>
            </a:pPr>
            <a:fld id="{AB56D409-BE4C-4E2B-882B-21ACA3C4261D}" type="slidenum">
              <a:rPr lang="tr-TR" smtClean="0"/>
              <a:pPr>
                <a:defRPr/>
              </a:pPr>
              <a:t>13</a:t>
            </a:fld>
            <a:endParaRPr lang="tr-TR"/>
          </a:p>
        </p:txBody>
      </p:sp>
    </p:spTree>
    <p:extLst>
      <p:ext uri="{BB962C8B-B14F-4D97-AF65-F5344CB8AC3E}">
        <p14:creationId xmlns:p14="http://schemas.microsoft.com/office/powerpoint/2010/main" val="259906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21527B5-1F9A-4D61-A0A8-4AFA36814EBC}" type="slidenum">
              <a:rPr lang="tr-TR"/>
              <a:pPr>
                <a:defRPr/>
              </a:pPr>
              <a:t>‹#›</a:t>
            </a:fld>
            <a:endParaRPr lang="tr-TR"/>
          </a:p>
        </p:txBody>
      </p:sp>
    </p:spTree>
    <p:extLst>
      <p:ext uri="{BB962C8B-B14F-4D97-AF65-F5344CB8AC3E}">
        <p14:creationId xmlns:p14="http://schemas.microsoft.com/office/powerpoint/2010/main" val="292281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59B10D8-6A43-43E8-A8A1-47D30A08DF19}" type="slidenum">
              <a:rPr lang="tr-TR"/>
              <a:pPr>
                <a:defRPr/>
              </a:pPr>
              <a:t>‹#›</a:t>
            </a:fld>
            <a:endParaRPr lang="tr-TR"/>
          </a:p>
        </p:txBody>
      </p:sp>
    </p:spTree>
    <p:extLst>
      <p:ext uri="{BB962C8B-B14F-4D97-AF65-F5344CB8AC3E}">
        <p14:creationId xmlns:p14="http://schemas.microsoft.com/office/powerpoint/2010/main" val="147541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B8520BB-DA1C-473E-AEE1-C211170F028A}" type="slidenum">
              <a:rPr lang="tr-TR"/>
              <a:pPr>
                <a:defRPr/>
              </a:pPr>
              <a:t>‹#›</a:t>
            </a:fld>
            <a:endParaRPr lang="tr-TR"/>
          </a:p>
        </p:txBody>
      </p:sp>
    </p:spTree>
    <p:extLst>
      <p:ext uri="{BB962C8B-B14F-4D97-AF65-F5344CB8AC3E}">
        <p14:creationId xmlns:p14="http://schemas.microsoft.com/office/powerpoint/2010/main" val="102000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87998E1-CAFD-4A95-9173-07A9B342E250}" type="slidenum">
              <a:rPr lang="tr-TR"/>
              <a:pPr>
                <a:defRPr/>
              </a:pPr>
              <a:t>‹#›</a:t>
            </a:fld>
            <a:endParaRPr lang="tr-TR"/>
          </a:p>
        </p:txBody>
      </p:sp>
    </p:spTree>
    <p:extLst>
      <p:ext uri="{BB962C8B-B14F-4D97-AF65-F5344CB8AC3E}">
        <p14:creationId xmlns:p14="http://schemas.microsoft.com/office/powerpoint/2010/main" val="308591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C6C1D0E0-ABCB-4EA1-8505-E668CF6BB6ED}" type="slidenum">
              <a:rPr lang="tr-TR"/>
              <a:pPr>
                <a:defRPr/>
              </a:pPr>
              <a:t>‹#›</a:t>
            </a:fld>
            <a:endParaRPr lang="tr-TR"/>
          </a:p>
        </p:txBody>
      </p:sp>
    </p:spTree>
    <p:extLst>
      <p:ext uri="{BB962C8B-B14F-4D97-AF65-F5344CB8AC3E}">
        <p14:creationId xmlns:p14="http://schemas.microsoft.com/office/powerpoint/2010/main" val="320347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1E2DD89A-E2F6-499A-BC4C-C76A96E6C4F3}" type="slidenum">
              <a:rPr lang="tr-TR"/>
              <a:pPr>
                <a:defRPr/>
              </a:pPr>
              <a:t>‹#›</a:t>
            </a:fld>
            <a:endParaRPr lang="tr-TR"/>
          </a:p>
        </p:txBody>
      </p:sp>
    </p:spTree>
    <p:extLst>
      <p:ext uri="{BB962C8B-B14F-4D97-AF65-F5344CB8AC3E}">
        <p14:creationId xmlns:p14="http://schemas.microsoft.com/office/powerpoint/2010/main" val="169076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55DCE57D-55FB-4664-BCB1-3FE2A6DD8EAC}" type="slidenum">
              <a:rPr lang="tr-TR"/>
              <a:pPr>
                <a:defRPr/>
              </a:pPr>
              <a:t>‹#›</a:t>
            </a:fld>
            <a:endParaRPr lang="tr-TR"/>
          </a:p>
        </p:txBody>
      </p:sp>
    </p:spTree>
    <p:extLst>
      <p:ext uri="{BB962C8B-B14F-4D97-AF65-F5344CB8AC3E}">
        <p14:creationId xmlns:p14="http://schemas.microsoft.com/office/powerpoint/2010/main" val="3010901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05357F81-1339-43FF-9732-CFF3A3227F99}" type="slidenum">
              <a:rPr lang="tr-TR"/>
              <a:pPr>
                <a:defRPr/>
              </a:pPr>
              <a:t>‹#›</a:t>
            </a:fld>
            <a:endParaRPr lang="tr-TR"/>
          </a:p>
        </p:txBody>
      </p:sp>
    </p:spTree>
    <p:extLst>
      <p:ext uri="{BB962C8B-B14F-4D97-AF65-F5344CB8AC3E}">
        <p14:creationId xmlns:p14="http://schemas.microsoft.com/office/powerpoint/2010/main" val="289474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FEA1A4F4-D276-4999-91D4-22D620039DA7}" type="slidenum">
              <a:rPr lang="tr-TR"/>
              <a:pPr>
                <a:defRPr/>
              </a:pPr>
              <a:t>‹#›</a:t>
            </a:fld>
            <a:endParaRPr lang="tr-TR"/>
          </a:p>
        </p:txBody>
      </p:sp>
    </p:spTree>
    <p:extLst>
      <p:ext uri="{BB962C8B-B14F-4D97-AF65-F5344CB8AC3E}">
        <p14:creationId xmlns:p14="http://schemas.microsoft.com/office/powerpoint/2010/main" val="1767058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6349C64C-F4BB-4EA1-B99E-43E0183A4CC1}" type="slidenum">
              <a:rPr lang="tr-TR"/>
              <a:pPr>
                <a:defRPr/>
              </a:pPr>
              <a:t>‹#›</a:t>
            </a:fld>
            <a:endParaRPr lang="tr-TR"/>
          </a:p>
        </p:txBody>
      </p:sp>
    </p:spTree>
    <p:extLst>
      <p:ext uri="{BB962C8B-B14F-4D97-AF65-F5344CB8AC3E}">
        <p14:creationId xmlns:p14="http://schemas.microsoft.com/office/powerpoint/2010/main" val="47345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343F8A5-B02D-4C7E-AF47-635594974828}" type="slidenum">
              <a:rPr lang="tr-TR"/>
              <a:pPr>
                <a:defRPr/>
              </a:pPr>
              <a:t>‹#›</a:t>
            </a:fld>
            <a:endParaRPr lang="tr-TR"/>
          </a:p>
        </p:txBody>
      </p:sp>
    </p:spTree>
    <p:extLst>
      <p:ext uri="{BB962C8B-B14F-4D97-AF65-F5344CB8AC3E}">
        <p14:creationId xmlns:p14="http://schemas.microsoft.com/office/powerpoint/2010/main" val="39254068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F506A92-9EDA-4641-82B8-B116CCB8A6F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1447800"/>
            <a:ext cx="7772400" cy="1470025"/>
          </a:xfrm>
        </p:spPr>
        <p:txBody>
          <a:bodyPr/>
          <a:lstStyle/>
          <a:p>
            <a:r>
              <a:rPr lang="tr-TR" b="1" dirty="0" smtClean="0">
                <a:solidFill>
                  <a:srgbClr val="FF0000"/>
                </a:solidFill>
                <a:effectLst>
                  <a:outerShdw blurRad="38100" dist="38100" dir="2700000" algn="tl">
                    <a:srgbClr val="000000">
                      <a:alpha val="43137"/>
                    </a:srgbClr>
                  </a:outerShdw>
                </a:effectLst>
                <a:latin typeface="Comic Sans MS" panose="030F0702030302020204" pitchFamily="66" charset="0"/>
              </a:rPr>
              <a:t>Ramazan ve Diyabet</a:t>
            </a:r>
            <a:endParaRPr lang="tr-TR"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
        <p:nvSpPr>
          <p:cNvPr id="3" name="Alt Başlık 2"/>
          <p:cNvSpPr>
            <a:spLocks noGrp="1"/>
          </p:cNvSpPr>
          <p:nvPr>
            <p:ph type="subTitle" idx="1"/>
          </p:nvPr>
        </p:nvSpPr>
        <p:spPr>
          <a:xfrm>
            <a:off x="1371600" y="3276600"/>
            <a:ext cx="6400800" cy="1752600"/>
          </a:xfrm>
        </p:spPr>
        <p:txBody>
          <a:bodyPr/>
          <a:lstStyle/>
          <a:p>
            <a:r>
              <a:rPr lang="tr-TR" sz="2400" dirty="0" smtClean="0">
                <a:latin typeface="Comic Sans MS" panose="030F0702030302020204" pitchFamily="66" charset="0"/>
              </a:rPr>
              <a:t>Dr. Cüneyd Anıl</a:t>
            </a:r>
          </a:p>
          <a:p>
            <a:r>
              <a:rPr lang="tr-TR" sz="2400" dirty="0" smtClean="0">
                <a:latin typeface="Comic Sans MS" panose="030F0702030302020204" pitchFamily="66" charset="0"/>
              </a:rPr>
              <a:t>Özel Güven Hastanesi</a:t>
            </a:r>
            <a:endParaRPr lang="tr-TR" sz="2400" dirty="0">
              <a:latin typeface="Comic Sans MS" panose="030F0702030302020204" pitchFamily="66" charset="0"/>
            </a:endParaRPr>
          </a:p>
        </p:txBody>
      </p:sp>
      <p:pic>
        <p:nvPicPr>
          <p:cNvPr id="4" name="Resim 3"/>
          <p:cNvPicPr>
            <a:picLocks noChangeAspect="1"/>
          </p:cNvPicPr>
          <p:nvPr/>
        </p:nvPicPr>
        <p:blipFill>
          <a:blip r:embed="rId3"/>
          <a:stretch>
            <a:fillRect/>
          </a:stretch>
        </p:blipFill>
        <p:spPr>
          <a:xfrm>
            <a:off x="3124200" y="4953000"/>
            <a:ext cx="2819400" cy="1828800"/>
          </a:xfrm>
          <a:prstGeom prst="rect">
            <a:avLst/>
          </a:prstGeom>
        </p:spPr>
      </p:pic>
      <p:pic>
        <p:nvPicPr>
          <p:cNvPr id="5" name="2 Resim" descr="Yeni Güven Logo.png"/>
          <p:cNvPicPr>
            <a:picLocks noChangeAspect="1"/>
          </p:cNvPicPr>
          <p:nvPr/>
        </p:nvPicPr>
        <p:blipFill>
          <a:blip r:embed="rId4"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096405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7200"/>
            <a:ext cx="8229600" cy="1143000"/>
          </a:xfrm>
        </p:spPr>
        <p:txBody>
          <a:bodyPr/>
          <a:lstStyle/>
          <a:p>
            <a:r>
              <a:rPr lang="tr-TR" b="1" dirty="0" smtClean="0">
                <a:solidFill>
                  <a:srgbClr val="00B0F0"/>
                </a:solidFill>
                <a:latin typeface="Comic Sans MS" panose="030F0702030302020204" pitchFamily="66" charset="0"/>
              </a:rPr>
              <a:t>Diyabette uzun süreli açlığın sonuçları</a:t>
            </a:r>
            <a:endParaRPr lang="tr-TR" b="1" dirty="0">
              <a:solidFill>
                <a:srgbClr val="00B0F0"/>
              </a:solidFill>
              <a:latin typeface="Comic Sans MS" panose="030F0702030302020204" pitchFamily="66" charset="0"/>
            </a:endParaRPr>
          </a:p>
        </p:txBody>
      </p:sp>
      <p:sp>
        <p:nvSpPr>
          <p:cNvPr id="3" name="İçerik Yer Tutucusu 2"/>
          <p:cNvSpPr>
            <a:spLocks noGrp="1"/>
          </p:cNvSpPr>
          <p:nvPr>
            <p:ph idx="1"/>
          </p:nvPr>
        </p:nvSpPr>
        <p:spPr>
          <a:xfrm>
            <a:off x="914400" y="2408237"/>
            <a:ext cx="8229600" cy="4525963"/>
          </a:xfrm>
        </p:spPr>
        <p:txBody>
          <a:bodyPr/>
          <a:lstStyle/>
          <a:p>
            <a:r>
              <a:rPr lang="tr-TR" dirty="0" smtClean="0">
                <a:latin typeface="Comic Sans MS" panose="030F0702030302020204" pitchFamily="66" charset="0"/>
              </a:rPr>
              <a:t>Hipoglisemi (KŞ düşüklüğü)</a:t>
            </a:r>
            <a:endParaRPr lang="tr-TR" dirty="0">
              <a:latin typeface="Comic Sans MS" panose="030F0702030302020204" pitchFamily="66" charset="0"/>
            </a:endParaRPr>
          </a:p>
          <a:p>
            <a:r>
              <a:rPr lang="tr-TR" dirty="0" err="1" smtClean="0">
                <a:latin typeface="Comic Sans MS" panose="030F0702030302020204" pitchFamily="66" charset="0"/>
              </a:rPr>
              <a:t>Hiperglisemi</a:t>
            </a:r>
            <a:r>
              <a:rPr lang="tr-TR" dirty="0" smtClean="0">
                <a:latin typeface="Comic Sans MS" panose="030F0702030302020204" pitchFamily="66" charset="0"/>
              </a:rPr>
              <a:t> (KŞ yüksekliği)</a:t>
            </a:r>
            <a:endParaRPr lang="tr-TR" dirty="0">
              <a:latin typeface="Comic Sans MS" panose="030F0702030302020204" pitchFamily="66" charset="0"/>
            </a:endParaRPr>
          </a:p>
          <a:p>
            <a:r>
              <a:rPr lang="tr-TR" dirty="0">
                <a:latin typeface="Comic Sans MS" panose="030F0702030302020204" pitchFamily="66" charset="0"/>
              </a:rPr>
              <a:t>Diyabetik </a:t>
            </a:r>
            <a:r>
              <a:rPr lang="tr-TR" dirty="0" err="1" smtClean="0">
                <a:latin typeface="Comic Sans MS" panose="030F0702030302020204" pitchFamily="66" charset="0"/>
              </a:rPr>
              <a:t>ketoasidoz</a:t>
            </a:r>
            <a:r>
              <a:rPr lang="tr-TR" dirty="0" smtClean="0">
                <a:latin typeface="Comic Sans MS" panose="030F0702030302020204" pitchFamily="66" charset="0"/>
              </a:rPr>
              <a:t> (Şeker koması)</a:t>
            </a:r>
            <a:endParaRPr lang="tr-TR" dirty="0">
              <a:latin typeface="Comic Sans MS" panose="030F0702030302020204" pitchFamily="66" charset="0"/>
            </a:endParaRPr>
          </a:p>
          <a:p>
            <a:r>
              <a:rPr lang="tr-TR" dirty="0" err="1" smtClean="0">
                <a:latin typeface="Comic Sans MS" panose="030F0702030302020204" pitchFamily="66" charset="0"/>
              </a:rPr>
              <a:t>Dehidratasyon</a:t>
            </a:r>
            <a:r>
              <a:rPr lang="tr-TR" dirty="0" smtClean="0">
                <a:latin typeface="Comic Sans MS" panose="030F0702030302020204" pitchFamily="66" charset="0"/>
              </a:rPr>
              <a:t> (Sıvısız kalma) </a:t>
            </a:r>
            <a:r>
              <a:rPr lang="tr-TR" dirty="0">
                <a:latin typeface="Comic Sans MS" panose="030F0702030302020204" pitchFamily="66" charset="0"/>
              </a:rPr>
              <a:t>ve </a:t>
            </a:r>
            <a:r>
              <a:rPr lang="tr-TR" dirty="0" err="1" smtClean="0">
                <a:latin typeface="Comic Sans MS" panose="030F0702030302020204" pitchFamily="66" charset="0"/>
              </a:rPr>
              <a:t>tromboz</a:t>
            </a:r>
            <a:r>
              <a:rPr lang="tr-TR" dirty="0" smtClean="0">
                <a:latin typeface="Comic Sans MS" panose="030F0702030302020204" pitchFamily="66" charset="0"/>
              </a:rPr>
              <a:t> (pıhtılaşma artışı)</a:t>
            </a:r>
            <a:endParaRPr lang="tr-TR" dirty="0">
              <a:latin typeface="Comic Sans MS" panose="030F0702030302020204" pitchFamily="66" charset="0"/>
            </a:endParaRPr>
          </a:p>
          <a:p>
            <a:endParaRPr lang="tr-TR" dirty="0">
              <a:latin typeface="Comic Sans MS" panose="030F0702030302020204" pitchFamily="66" charset="0"/>
            </a:endParaRPr>
          </a:p>
        </p:txBody>
      </p:sp>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27055056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2133600" y="990600"/>
            <a:ext cx="4876799" cy="5135563"/>
          </a:xfrm>
          <a:prstGeom prst="rect">
            <a:avLst/>
          </a:prstGeom>
        </p:spPr>
      </p:pic>
      <p:sp>
        <p:nvSpPr>
          <p:cNvPr id="5" name="Metin kutusu 4"/>
          <p:cNvSpPr txBox="1"/>
          <p:nvPr/>
        </p:nvSpPr>
        <p:spPr>
          <a:xfrm>
            <a:off x="6400800" y="2173069"/>
            <a:ext cx="2545890" cy="646331"/>
          </a:xfrm>
          <a:prstGeom prst="rect">
            <a:avLst/>
          </a:prstGeom>
          <a:noFill/>
        </p:spPr>
        <p:txBody>
          <a:bodyPr wrap="none" rtlCol="0">
            <a:spAutoFit/>
          </a:bodyPr>
          <a:lstStyle/>
          <a:p>
            <a:r>
              <a:rPr lang="tr-TR" b="1" dirty="0" smtClean="0">
                <a:solidFill>
                  <a:srgbClr val="273310"/>
                </a:solidFill>
                <a:latin typeface="Comic Sans MS" panose="030F0702030302020204" pitchFamily="66" charset="0"/>
              </a:rPr>
              <a:t>Sağlıklı,</a:t>
            </a:r>
          </a:p>
          <a:p>
            <a:r>
              <a:rPr lang="tr-TR" b="1" dirty="0" smtClean="0">
                <a:solidFill>
                  <a:srgbClr val="FF0000"/>
                </a:solidFill>
                <a:latin typeface="Comic Sans MS" panose="030F0702030302020204" pitchFamily="66" charset="0"/>
              </a:rPr>
              <a:t>Oruç tutan</a:t>
            </a:r>
            <a:r>
              <a:rPr lang="tr-TR" b="1" dirty="0" smtClean="0">
                <a:solidFill>
                  <a:srgbClr val="00B0F0"/>
                </a:solidFill>
                <a:latin typeface="Comic Sans MS" panose="030F0702030302020204" pitchFamily="66" charset="0"/>
              </a:rPr>
              <a:t>/tutmayan</a:t>
            </a:r>
            <a:endParaRPr lang="tr-TR" b="1" dirty="0">
              <a:solidFill>
                <a:srgbClr val="00B0F0"/>
              </a:solidFill>
              <a:latin typeface="Comic Sans MS" panose="030F0702030302020204" pitchFamily="66" charset="0"/>
            </a:endParaRPr>
          </a:p>
        </p:txBody>
      </p:sp>
      <p:sp>
        <p:nvSpPr>
          <p:cNvPr id="8" name="Metin kutusu 7"/>
          <p:cNvSpPr txBox="1"/>
          <p:nvPr/>
        </p:nvSpPr>
        <p:spPr>
          <a:xfrm>
            <a:off x="6553200" y="4763869"/>
            <a:ext cx="2545890" cy="646331"/>
          </a:xfrm>
          <a:prstGeom prst="rect">
            <a:avLst/>
          </a:prstGeom>
          <a:noFill/>
        </p:spPr>
        <p:txBody>
          <a:bodyPr wrap="none" rtlCol="0">
            <a:spAutoFit/>
          </a:bodyPr>
          <a:lstStyle/>
          <a:p>
            <a:r>
              <a:rPr lang="tr-TR" b="1" dirty="0" smtClean="0">
                <a:solidFill>
                  <a:srgbClr val="273310"/>
                </a:solidFill>
                <a:latin typeface="Comic Sans MS" panose="030F0702030302020204" pitchFamily="66" charset="0"/>
              </a:rPr>
              <a:t>Diyabetli,</a:t>
            </a:r>
          </a:p>
          <a:p>
            <a:r>
              <a:rPr lang="tr-TR" b="1" dirty="0" smtClean="0">
                <a:solidFill>
                  <a:srgbClr val="FF0000"/>
                </a:solidFill>
                <a:latin typeface="Comic Sans MS" panose="030F0702030302020204" pitchFamily="66" charset="0"/>
              </a:rPr>
              <a:t>Oruç tutan</a:t>
            </a:r>
            <a:r>
              <a:rPr lang="tr-TR" b="1" dirty="0" smtClean="0">
                <a:solidFill>
                  <a:srgbClr val="00B0F0"/>
                </a:solidFill>
                <a:latin typeface="Comic Sans MS" panose="030F0702030302020204" pitchFamily="66" charset="0"/>
              </a:rPr>
              <a:t>/tutmayan</a:t>
            </a:r>
            <a:endParaRPr lang="tr-TR" b="1" dirty="0">
              <a:solidFill>
                <a:srgbClr val="00B0F0"/>
              </a:solidFill>
              <a:latin typeface="Comic Sans MS" panose="030F0702030302020204" pitchFamily="66" charset="0"/>
            </a:endParaRPr>
          </a:p>
        </p:txBody>
      </p:sp>
      <p:pic>
        <p:nvPicPr>
          <p:cNvPr id="6" name="2 Resim" descr="Yeni Güven Logo.png"/>
          <p:cNvPicPr>
            <a:picLocks noChangeAspect="1"/>
          </p:cNvPicPr>
          <p:nvPr/>
        </p:nvPicPr>
        <p:blipFill>
          <a:blip r:embed="rId4"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41868202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
        <p:nvSpPr>
          <p:cNvPr id="4" name="İçerik Yer Tutucusu 3"/>
          <p:cNvSpPr>
            <a:spLocks noGrp="1"/>
          </p:cNvSpPr>
          <p:nvPr>
            <p:ph idx="1"/>
          </p:nvPr>
        </p:nvSpPr>
        <p:spPr/>
        <p:txBody>
          <a:bodyPr/>
          <a:lstStyle/>
          <a:p>
            <a:endParaRPr lang="tr-TR" dirty="0">
              <a:latin typeface="Comic Sans MS" panose="030F0702030302020204" pitchFamily="66" charset="0"/>
            </a:endParaRPr>
          </a:p>
          <a:p>
            <a:r>
              <a:rPr lang="tr-TR" dirty="0">
                <a:latin typeface="Comic Sans MS" panose="030F0702030302020204" pitchFamily="66" charset="0"/>
              </a:rPr>
              <a:t>Titreme ve terleme</a:t>
            </a:r>
          </a:p>
          <a:p>
            <a:r>
              <a:rPr lang="tr-TR" dirty="0">
                <a:latin typeface="Comic Sans MS" panose="030F0702030302020204" pitchFamily="66" charset="0"/>
              </a:rPr>
              <a:t>Bulanık görme</a:t>
            </a:r>
          </a:p>
          <a:p>
            <a:r>
              <a:rPr lang="tr-TR" dirty="0">
                <a:latin typeface="Comic Sans MS" panose="030F0702030302020204" pitchFamily="66" charset="0"/>
              </a:rPr>
              <a:t>Dudaklarda karıncalanma</a:t>
            </a:r>
          </a:p>
          <a:p>
            <a:r>
              <a:rPr lang="tr-TR" dirty="0">
                <a:latin typeface="Comic Sans MS" panose="030F0702030302020204" pitchFamily="66" charset="0"/>
              </a:rPr>
              <a:t>Asabiyet/endişe duyulması</a:t>
            </a:r>
          </a:p>
          <a:p>
            <a:r>
              <a:rPr lang="tr-TR" dirty="0">
                <a:latin typeface="Comic Sans MS" panose="030F0702030302020204" pitchFamily="66" charset="0"/>
              </a:rPr>
              <a:t>Nabızda </a:t>
            </a:r>
            <a:r>
              <a:rPr lang="tr-TR" dirty="0" smtClean="0">
                <a:latin typeface="Comic Sans MS" panose="030F0702030302020204" pitchFamily="66" charset="0"/>
              </a:rPr>
              <a:t>hızlanma/çarpıntı</a:t>
            </a:r>
          </a:p>
          <a:p>
            <a:r>
              <a:rPr lang="tr-TR" dirty="0" smtClean="0">
                <a:latin typeface="Comic Sans MS" panose="030F0702030302020204" pitchFamily="66" charset="0"/>
              </a:rPr>
              <a:t>Bilinç durumu değişiklikleri</a:t>
            </a:r>
            <a:endParaRPr lang="tr-TR" dirty="0">
              <a:latin typeface="Comic Sans MS" panose="030F0702030302020204" pitchFamily="66" charset="0"/>
            </a:endParaRPr>
          </a:p>
          <a:p>
            <a:endParaRPr lang="tr-TR" dirty="0">
              <a:latin typeface="Comic Sans MS" panose="030F0702030302020204" pitchFamily="66" charset="0"/>
            </a:endParaRPr>
          </a:p>
        </p:txBody>
      </p:sp>
      <p:sp>
        <p:nvSpPr>
          <p:cNvPr id="5" name="Unvan 4"/>
          <p:cNvSpPr>
            <a:spLocks noGrp="1"/>
          </p:cNvSpPr>
          <p:nvPr>
            <p:ph type="title"/>
          </p:nvPr>
        </p:nvSpPr>
        <p:spPr/>
        <p:txBody>
          <a:bodyPr/>
          <a:lstStyle/>
          <a:p>
            <a:r>
              <a:rPr lang="tr-TR" dirty="0" smtClean="0">
                <a:solidFill>
                  <a:srgbClr val="00B0F0"/>
                </a:solidFill>
                <a:latin typeface="Comic Sans MS" panose="030F0702030302020204" pitchFamily="66" charset="0"/>
              </a:rPr>
              <a:t>Hipoglisemi belirtileri</a:t>
            </a:r>
            <a:endParaRPr lang="tr-TR" dirty="0">
              <a:solidFill>
                <a:srgbClr val="00B0F0"/>
              </a:solidFill>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latin typeface="Comic Sans MS" panose="030F0702030302020204" pitchFamily="66" charset="0"/>
              </a:rPr>
              <a:t>Diyabet ve Hipoglisemi</a:t>
            </a:r>
            <a:endParaRPr lang="tr-TR"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Diyete uyan ve ilaç kullanmayanlar…</a:t>
            </a:r>
          </a:p>
          <a:p>
            <a:r>
              <a:rPr lang="tr-TR" dirty="0" smtClean="0">
                <a:latin typeface="Comic Sans MS" panose="030F0702030302020204" pitchFamily="66" charset="0"/>
              </a:rPr>
              <a:t>Diyete uymayanlar…</a:t>
            </a:r>
          </a:p>
          <a:p>
            <a:pPr lvl="1"/>
            <a:r>
              <a:rPr lang="tr-TR" dirty="0" smtClean="0">
                <a:latin typeface="Comic Sans MS" panose="030F0702030302020204" pitchFamily="66" charset="0"/>
              </a:rPr>
              <a:t>Uzun açlık…</a:t>
            </a:r>
          </a:p>
          <a:p>
            <a:r>
              <a:rPr lang="tr-TR" dirty="0" smtClean="0">
                <a:latin typeface="Comic Sans MS" panose="030F0702030302020204" pitchFamily="66" charset="0"/>
              </a:rPr>
              <a:t>Bazı ağızdan ilaçlar</a:t>
            </a:r>
          </a:p>
          <a:p>
            <a:pPr lvl="1"/>
            <a:r>
              <a:rPr lang="tr-TR" dirty="0" err="1" smtClean="0">
                <a:latin typeface="Comic Sans MS" panose="030F0702030302020204" pitchFamily="66" charset="0"/>
              </a:rPr>
              <a:t>Sulfonilüre</a:t>
            </a:r>
            <a:r>
              <a:rPr lang="tr-TR" dirty="0" smtClean="0">
                <a:latin typeface="Comic Sans MS" panose="030F0702030302020204" pitchFamily="66" charset="0"/>
              </a:rPr>
              <a:t>; </a:t>
            </a:r>
            <a:r>
              <a:rPr lang="tr-TR" dirty="0" err="1">
                <a:latin typeface="Comic Sans MS" panose="030F0702030302020204" pitchFamily="66" charset="0"/>
              </a:rPr>
              <a:t>D</a:t>
            </a:r>
            <a:r>
              <a:rPr lang="tr-TR" dirty="0" err="1" smtClean="0">
                <a:latin typeface="Comic Sans MS" panose="030F0702030302020204" pitchFamily="66" charset="0"/>
              </a:rPr>
              <a:t>iamicron</a:t>
            </a:r>
            <a:r>
              <a:rPr lang="tr-TR" dirty="0" smtClean="0">
                <a:latin typeface="Comic Sans MS" panose="030F0702030302020204" pitchFamily="66" charset="0"/>
              </a:rPr>
              <a:t>, </a:t>
            </a:r>
            <a:r>
              <a:rPr lang="tr-TR" dirty="0" err="1" smtClean="0">
                <a:latin typeface="Comic Sans MS" panose="030F0702030302020204" pitchFamily="66" charset="0"/>
              </a:rPr>
              <a:t>Amaryl</a:t>
            </a:r>
            <a:r>
              <a:rPr lang="tr-TR" dirty="0" smtClean="0">
                <a:latin typeface="Comic Sans MS" panose="030F0702030302020204" pitchFamily="66" charset="0"/>
              </a:rPr>
              <a:t>,…</a:t>
            </a:r>
          </a:p>
          <a:p>
            <a:r>
              <a:rPr lang="tr-TR" dirty="0" smtClean="0">
                <a:latin typeface="Comic Sans MS" panose="030F0702030302020204" pitchFamily="66" charset="0"/>
              </a:rPr>
              <a:t>İnsülinler…</a:t>
            </a:r>
          </a:p>
          <a:p>
            <a:pPr lvl="1"/>
            <a:r>
              <a:rPr lang="tr-TR" dirty="0" smtClean="0">
                <a:latin typeface="Comic Sans MS" panose="030F0702030302020204" pitchFamily="66" charset="0"/>
              </a:rPr>
              <a:t>Bazılarında risk daha düşük…</a:t>
            </a:r>
          </a:p>
          <a:p>
            <a:endParaRPr lang="tr-TR" dirty="0">
              <a:latin typeface="Comic Sans MS" panose="030F0702030302020204" pitchFamily="66" charset="0"/>
            </a:endParaRPr>
          </a:p>
        </p:txBody>
      </p:sp>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3940866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000" b="1" dirty="0" err="1">
                <a:solidFill>
                  <a:srgbClr val="00B0F0"/>
                </a:solidFill>
                <a:latin typeface="Comic Sans MS" panose="030F0702030302020204" pitchFamily="66" charset="0"/>
              </a:rPr>
              <a:t>Hiperglisemi</a:t>
            </a:r>
            <a:r>
              <a:rPr lang="tr-TR" sz="4000" b="1" dirty="0">
                <a:solidFill>
                  <a:srgbClr val="00B0F0"/>
                </a:solidFill>
                <a:latin typeface="Comic Sans MS" panose="030F0702030302020204" pitchFamily="66" charset="0"/>
              </a:rPr>
              <a:t> </a:t>
            </a:r>
            <a:r>
              <a:rPr lang="tr-TR" sz="4000" b="1" dirty="0" smtClean="0">
                <a:solidFill>
                  <a:srgbClr val="00B0F0"/>
                </a:solidFill>
                <a:latin typeface="Comic Sans MS" panose="030F0702030302020204" pitchFamily="66" charset="0"/>
              </a:rPr>
              <a:t/>
            </a:r>
            <a:br>
              <a:rPr lang="tr-TR" sz="4000" b="1" dirty="0" smtClean="0">
                <a:solidFill>
                  <a:srgbClr val="00B0F0"/>
                </a:solidFill>
                <a:latin typeface="Comic Sans MS" panose="030F0702030302020204" pitchFamily="66" charset="0"/>
              </a:rPr>
            </a:br>
            <a:endParaRPr lang="tr-TR" sz="4000" b="1"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Susama</a:t>
            </a:r>
            <a:endParaRPr lang="tr-TR" dirty="0">
              <a:latin typeface="Comic Sans MS" panose="030F0702030302020204" pitchFamily="66" charset="0"/>
            </a:endParaRPr>
          </a:p>
          <a:p>
            <a:r>
              <a:rPr lang="tr-TR" dirty="0" smtClean="0">
                <a:latin typeface="Comic Sans MS" panose="030F0702030302020204" pitchFamily="66" charset="0"/>
              </a:rPr>
              <a:t>Sık idrara çıkma</a:t>
            </a:r>
            <a:endParaRPr lang="tr-TR" dirty="0">
              <a:latin typeface="Comic Sans MS" panose="030F0702030302020204" pitchFamily="66" charset="0"/>
            </a:endParaRPr>
          </a:p>
          <a:p>
            <a:r>
              <a:rPr lang="tr-TR" dirty="0">
                <a:latin typeface="Comic Sans MS" panose="030F0702030302020204" pitchFamily="66" charset="0"/>
              </a:rPr>
              <a:t>Baş ağrıları</a:t>
            </a:r>
          </a:p>
          <a:p>
            <a:r>
              <a:rPr lang="tr-TR" dirty="0">
                <a:latin typeface="Comic Sans MS" panose="030F0702030302020204" pitchFamily="66" charset="0"/>
              </a:rPr>
              <a:t>Aşırı yorgunluk</a:t>
            </a:r>
          </a:p>
          <a:p>
            <a:r>
              <a:rPr lang="tr-TR" dirty="0">
                <a:latin typeface="Comic Sans MS" panose="030F0702030302020204" pitchFamily="66" charset="0"/>
              </a:rPr>
              <a:t>Ketonlar, nefeste aseton kokusu (yalnızca Tip 1 diyabetli bireylerde görülür)</a:t>
            </a:r>
          </a:p>
          <a:p>
            <a:endParaRPr lang="tr-TR" dirty="0">
              <a:latin typeface="Comic Sans MS" panose="030F0702030302020204" pitchFamily="66" charset="0"/>
            </a:endParaRPr>
          </a:p>
        </p:txBody>
      </p:sp>
      <p:pic>
        <p:nvPicPr>
          <p:cNvPr id="4" name="2 Resim" descr="Yeni Güven Logo.png"/>
          <p:cNvPicPr>
            <a:picLocks noChangeAspect="1"/>
          </p:cNvPicPr>
          <p:nvPr/>
        </p:nvPicPr>
        <p:blipFill>
          <a:blip r:embed="rId2"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25253933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b="1" dirty="0" err="1" smtClean="0">
                <a:solidFill>
                  <a:srgbClr val="00B0F0"/>
                </a:solidFill>
                <a:latin typeface="Comic Sans MS" panose="030F0702030302020204" pitchFamily="66" charset="0"/>
              </a:rPr>
              <a:t>Dehidratasyon</a:t>
            </a:r>
            <a:r>
              <a:rPr lang="tr-TR" sz="3600" b="1" dirty="0" smtClean="0">
                <a:solidFill>
                  <a:srgbClr val="00B0F0"/>
                </a:solidFill>
                <a:latin typeface="Comic Sans MS" panose="030F0702030302020204" pitchFamily="66" charset="0"/>
              </a:rPr>
              <a:t>=</a:t>
            </a:r>
            <a:br>
              <a:rPr lang="tr-TR" sz="3600" b="1" dirty="0" smtClean="0">
                <a:solidFill>
                  <a:srgbClr val="00B0F0"/>
                </a:solidFill>
                <a:latin typeface="Comic Sans MS" panose="030F0702030302020204" pitchFamily="66" charset="0"/>
              </a:rPr>
            </a:br>
            <a:r>
              <a:rPr lang="tr-TR" sz="3600" b="1" dirty="0" smtClean="0">
                <a:solidFill>
                  <a:srgbClr val="00B0F0"/>
                </a:solidFill>
                <a:latin typeface="Comic Sans MS" panose="030F0702030302020204" pitchFamily="66" charset="0"/>
              </a:rPr>
              <a:t>Vücudun sıvısız kalması</a:t>
            </a:r>
            <a:endParaRPr lang="tr-TR" sz="3600" b="1" dirty="0">
              <a:solidFill>
                <a:srgbClr val="00B0F0"/>
              </a:solidFill>
              <a:latin typeface="Comic Sans MS" panose="030F0702030302020204" pitchFamily="66" charset="0"/>
            </a:endParaRPr>
          </a:p>
        </p:txBody>
      </p:sp>
      <p:sp>
        <p:nvSpPr>
          <p:cNvPr id="3" name="İçerik Yer Tutucusu 2"/>
          <p:cNvSpPr>
            <a:spLocks noGrp="1"/>
          </p:cNvSpPr>
          <p:nvPr>
            <p:ph idx="1"/>
          </p:nvPr>
        </p:nvSpPr>
        <p:spPr>
          <a:xfrm>
            <a:off x="457200" y="2255837"/>
            <a:ext cx="8229600" cy="4525963"/>
          </a:xfrm>
        </p:spPr>
        <p:txBody>
          <a:bodyPr/>
          <a:lstStyle/>
          <a:p>
            <a:r>
              <a:rPr lang="tr-TR" sz="2800" dirty="0" smtClean="0">
                <a:latin typeface="Comic Sans MS" panose="030F0702030302020204" pitchFamily="66" charset="0"/>
              </a:rPr>
              <a:t>KŞ yüksekliği</a:t>
            </a:r>
          </a:p>
          <a:p>
            <a:r>
              <a:rPr lang="tr-TR" sz="2800" dirty="0" smtClean="0">
                <a:latin typeface="Comic Sans MS" panose="030F0702030302020204" pitchFamily="66" charset="0"/>
              </a:rPr>
              <a:t>Aşırı sıcak ve nemli ortamlar</a:t>
            </a:r>
          </a:p>
          <a:p>
            <a:r>
              <a:rPr lang="tr-TR" sz="2800" dirty="0" smtClean="0">
                <a:latin typeface="Comic Sans MS" panose="030F0702030302020204" pitchFamily="66" charset="0"/>
              </a:rPr>
              <a:t>Sıvı alımının kısıtlanması</a:t>
            </a:r>
          </a:p>
          <a:p>
            <a:r>
              <a:rPr lang="tr-TR" sz="2800" dirty="0" smtClean="0">
                <a:latin typeface="Comic Sans MS" panose="030F0702030302020204" pitchFamily="66" charset="0"/>
              </a:rPr>
              <a:t>Ağır çalışma koşulları</a:t>
            </a:r>
          </a:p>
          <a:p>
            <a:r>
              <a:rPr lang="tr-TR" sz="2800" dirty="0" smtClean="0">
                <a:solidFill>
                  <a:srgbClr val="00B0F0"/>
                </a:solidFill>
                <a:latin typeface="Comic Sans MS" panose="030F0702030302020204" pitchFamily="66" charset="0"/>
              </a:rPr>
              <a:t>Tansiyon düşmesi</a:t>
            </a:r>
          </a:p>
          <a:p>
            <a:r>
              <a:rPr lang="tr-TR" sz="2800" dirty="0" smtClean="0">
                <a:solidFill>
                  <a:srgbClr val="00B0F0"/>
                </a:solidFill>
                <a:latin typeface="Comic Sans MS" panose="030F0702030302020204" pitchFamily="66" charset="0"/>
              </a:rPr>
              <a:t>Bayılma, yaralanma…</a:t>
            </a:r>
          </a:p>
          <a:p>
            <a:r>
              <a:rPr lang="tr-TR" sz="2800" dirty="0" smtClean="0">
                <a:solidFill>
                  <a:srgbClr val="00B0F0"/>
                </a:solidFill>
                <a:latin typeface="Comic Sans MS" panose="030F0702030302020204" pitchFamily="66" charset="0"/>
              </a:rPr>
              <a:t>Pıhtılaşma riski</a:t>
            </a:r>
          </a:p>
          <a:p>
            <a:endParaRPr lang="tr-TR" sz="2800" dirty="0">
              <a:latin typeface="Comic Sans MS" panose="030F0702030302020204" pitchFamily="66" charset="0"/>
            </a:endParaRPr>
          </a:p>
        </p:txBody>
      </p:sp>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4719197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57200" y="609600"/>
            <a:ext cx="8229600" cy="1143000"/>
          </a:xfrm>
        </p:spPr>
        <p:txBody>
          <a:bodyPr/>
          <a:lstStyle/>
          <a:p>
            <a:r>
              <a:rPr lang="tr-TR" dirty="0">
                <a:solidFill>
                  <a:srgbClr val="00B0F0"/>
                </a:solidFill>
                <a:latin typeface="Comic Sans MS" panose="030F0702030302020204" pitchFamily="66" charset="0"/>
              </a:rPr>
              <a:t>Susuzluk</a:t>
            </a:r>
            <a:br>
              <a:rPr lang="tr-TR" dirty="0">
                <a:solidFill>
                  <a:srgbClr val="00B0F0"/>
                </a:solidFill>
                <a:latin typeface="Comic Sans MS" panose="030F0702030302020204" pitchFamily="66" charset="0"/>
              </a:rPr>
            </a:br>
            <a:endParaRPr lang="tr-TR" dirty="0">
              <a:solidFill>
                <a:srgbClr val="00B0F0"/>
              </a:solidFill>
              <a:latin typeface="Comic Sans MS" panose="030F0702030302020204" pitchFamily="66" charset="0"/>
            </a:endParaRPr>
          </a:p>
        </p:txBody>
      </p:sp>
      <p:sp>
        <p:nvSpPr>
          <p:cNvPr id="5" name="İçerik Yer Tutucusu 4"/>
          <p:cNvSpPr>
            <a:spLocks noGrp="1"/>
          </p:cNvSpPr>
          <p:nvPr>
            <p:ph idx="1"/>
          </p:nvPr>
        </p:nvSpPr>
        <p:spPr>
          <a:xfrm>
            <a:off x="457200" y="1981200"/>
            <a:ext cx="8229600" cy="2438400"/>
          </a:xfrm>
        </p:spPr>
        <p:txBody>
          <a:bodyPr/>
          <a:lstStyle/>
          <a:p>
            <a:r>
              <a:rPr lang="tr-TR" dirty="0" smtClean="0">
                <a:latin typeface="Comic Sans MS" panose="030F0702030302020204" pitchFamily="66" charset="0"/>
              </a:rPr>
              <a:t>Çok </a:t>
            </a:r>
            <a:r>
              <a:rPr lang="tr-TR" dirty="0">
                <a:latin typeface="Comic Sans MS" panose="030F0702030302020204" pitchFamily="66" charset="0"/>
              </a:rPr>
              <a:t>susamak</a:t>
            </a:r>
          </a:p>
          <a:p>
            <a:r>
              <a:rPr lang="tr-TR" dirty="0">
                <a:latin typeface="Comic Sans MS" panose="030F0702030302020204" pitchFamily="66" charset="0"/>
              </a:rPr>
              <a:t>Tuvalete olduğundan daha az çıkmak</a:t>
            </a:r>
          </a:p>
          <a:p>
            <a:r>
              <a:rPr lang="tr-TR" dirty="0">
                <a:latin typeface="Comic Sans MS" panose="030F0702030302020204" pitchFamily="66" charset="0"/>
              </a:rPr>
              <a:t>Dudak, ağız ve deride kuruluk</a:t>
            </a:r>
          </a:p>
          <a:p>
            <a:endParaRPr lang="tr-TR" dirty="0">
              <a:latin typeface="Comic Sans MS" panose="030F0702030302020204" pitchFamily="66" charset="0"/>
            </a:endParaRPr>
          </a:p>
        </p:txBody>
      </p:sp>
      <p:pic>
        <p:nvPicPr>
          <p:cNvPr id="6" name="2 Resim" descr="Yeni Güven Logo.png"/>
          <p:cNvPicPr>
            <a:picLocks noChangeAspect="1"/>
          </p:cNvPicPr>
          <p:nvPr/>
        </p:nvPicPr>
        <p:blipFill>
          <a:blip r:embed="rId2"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32637870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
        <p:nvSpPr>
          <p:cNvPr id="4" name="Unvan 3"/>
          <p:cNvSpPr>
            <a:spLocks noGrp="1"/>
          </p:cNvSpPr>
          <p:nvPr>
            <p:ph type="title"/>
          </p:nvPr>
        </p:nvSpPr>
        <p:spPr/>
        <p:txBody>
          <a:bodyPr/>
          <a:lstStyle/>
          <a:p>
            <a:endParaRPr lang="tr-TR"/>
          </a:p>
        </p:txBody>
      </p:sp>
      <p:sp>
        <p:nvSpPr>
          <p:cNvPr id="5" name="İçerik Yer Tutucusu 4"/>
          <p:cNvSpPr>
            <a:spLocks noGrp="1"/>
          </p:cNvSpPr>
          <p:nvPr>
            <p:ph idx="1"/>
          </p:nvPr>
        </p:nvSpPr>
        <p:spPr/>
        <p:txBody>
          <a:bodyPr/>
          <a:lstStyle/>
          <a:p>
            <a:r>
              <a:rPr lang="tr-TR" dirty="0">
                <a:latin typeface="Comic Sans MS" panose="030F0702030302020204" pitchFamily="66" charset="0"/>
              </a:rPr>
              <a:t>İnsülin kullananlar ya da insülin salgılatıcı ilaç kullanan diyabetli bireyler oruç tutmamalıdır.</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600201"/>
            <a:ext cx="8229600" cy="1981200"/>
          </a:xfrm>
        </p:spPr>
        <p:txBody>
          <a:bodyPr/>
          <a:lstStyle/>
          <a:p>
            <a:r>
              <a:rPr lang="tr-TR" dirty="0" smtClean="0">
                <a:latin typeface="Comic Sans MS" panose="030F0702030302020204" pitchFamily="66" charset="0"/>
              </a:rPr>
              <a:t>Kan </a:t>
            </a:r>
            <a:r>
              <a:rPr lang="tr-TR" dirty="0">
                <a:latin typeface="Comic Sans MS" panose="030F0702030302020204" pitchFamily="66" charset="0"/>
              </a:rPr>
              <a:t>şekeri düzeylerinin ölçülmesi orucu bozmaz. </a:t>
            </a:r>
            <a:endParaRPr lang="tr-TR" dirty="0" smtClean="0">
              <a:latin typeface="Comic Sans MS" panose="030F0702030302020204" pitchFamily="66" charset="0"/>
            </a:endParaRPr>
          </a:p>
          <a:p>
            <a:r>
              <a:rPr lang="tr-TR" dirty="0" smtClean="0">
                <a:latin typeface="Comic Sans MS" panose="030F0702030302020204" pitchFamily="66" charset="0"/>
              </a:rPr>
              <a:t>Düzenli </a:t>
            </a:r>
            <a:r>
              <a:rPr lang="tr-TR" dirty="0">
                <a:latin typeface="Comic Sans MS" panose="030F0702030302020204" pitchFamily="66" charset="0"/>
              </a:rPr>
              <a:t>olarak kan şekerinizi ölçün.</a:t>
            </a:r>
          </a:p>
        </p:txBody>
      </p:sp>
      <p:pic>
        <p:nvPicPr>
          <p:cNvPr id="4" name="2 Resim" descr="Yeni Güven Logo.png"/>
          <p:cNvPicPr>
            <a:picLocks noChangeAspect="1"/>
          </p:cNvPicPr>
          <p:nvPr/>
        </p:nvPicPr>
        <p:blipFill>
          <a:blip r:embed="rId2"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3928874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26" name="Picture 2" descr="http://www.diabetcemiyeti.org/var/cdn/b/0/unnam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250" y="2091531"/>
            <a:ext cx="5905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76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sz="2800" dirty="0" smtClean="0">
                <a:latin typeface="Comic Sans MS" panose="030F0702030302020204" pitchFamily="66" charset="0"/>
              </a:rPr>
              <a:t>Diyabet sıklığı global olarak katlanarak artıyor.</a:t>
            </a:r>
          </a:p>
          <a:p>
            <a:r>
              <a:rPr lang="tr-TR" sz="2800" dirty="0" smtClean="0">
                <a:latin typeface="Comic Sans MS" panose="030F0702030302020204" pitchFamily="66" charset="0"/>
              </a:rPr>
              <a:t>Ortadoğu, Afrika, Güneydoğu Asya’da da… </a:t>
            </a:r>
          </a:p>
          <a:p>
            <a:pPr lvl="1"/>
            <a:r>
              <a:rPr lang="tr-TR" sz="2400" dirty="0" smtClean="0">
                <a:latin typeface="Comic Sans MS" panose="030F0702030302020204" pitchFamily="66" charset="0"/>
              </a:rPr>
              <a:t>25 yılda &gt; 2X artması bekleniyor…</a:t>
            </a:r>
            <a:endParaRPr lang="tr-TR" sz="2400" dirty="0">
              <a:latin typeface="Comic Sans MS" panose="030F0702030302020204" pitchFamily="66" charset="0"/>
            </a:endParaRPr>
          </a:p>
        </p:txBody>
      </p:sp>
      <p:pic>
        <p:nvPicPr>
          <p:cNvPr id="5" name="2 Resim" descr="Yeni Güven Logo.png"/>
          <p:cNvPicPr>
            <a:picLocks noChangeAspect="1"/>
          </p:cNvPicPr>
          <p:nvPr/>
        </p:nvPicPr>
        <p:blipFill>
          <a:blip r:embed="rId2"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5544073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F0"/>
                </a:solidFill>
                <a:latin typeface="Comic Sans MS" panose="030F0702030302020204" pitchFamily="66" charset="0"/>
              </a:rPr>
              <a:t>Ramazanda İdeal İlaç</a:t>
            </a:r>
            <a:endParaRPr lang="tr-TR" b="1"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Günde 1 ya da 2 kere alınmalı…</a:t>
            </a:r>
          </a:p>
          <a:p>
            <a:r>
              <a:rPr lang="tr-TR" dirty="0" smtClean="0">
                <a:latin typeface="Comic Sans MS" panose="030F0702030302020204" pitchFamily="66" charset="0"/>
              </a:rPr>
              <a:t>Uygulama saati esnek olmalı…</a:t>
            </a:r>
          </a:p>
          <a:p>
            <a:r>
              <a:rPr lang="tr-TR" dirty="0" smtClean="0">
                <a:latin typeface="Comic Sans MS" panose="030F0702030302020204" pitchFamily="66" charset="0"/>
              </a:rPr>
              <a:t>Hipoglisemi riski düşük olmalı…</a:t>
            </a:r>
            <a:endParaRPr lang="tr-TR" dirty="0">
              <a:latin typeface="Comic Sans MS" panose="030F0702030302020204" pitchFamily="66" charset="0"/>
            </a:endParaRPr>
          </a:p>
        </p:txBody>
      </p:sp>
      <p:pic>
        <p:nvPicPr>
          <p:cNvPr id="4" name="2 Resim" descr="Yeni Güven Logo.png"/>
          <p:cNvPicPr>
            <a:picLocks noChangeAspect="1"/>
          </p:cNvPicPr>
          <p:nvPr/>
        </p:nvPicPr>
        <p:blipFill>
          <a:blip r:embed="rId2"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21922111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latin typeface="Comic Sans MS" panose="030F0702030302020204" pitchFamily="66" charset="0"/>
              </a:rPr>
              <a:t>“ II. Uluslararası Diyabet ve Ramazan Toplantısı” </a:t>
            </a:r>
            <a:endParaRPr lang="tr-TR" dirty="0">
              <a:latin typeface="Comic Sans MS" panose="030F0702030302020204" pitchFamily="66" charset="0"/>
            </a:endParaRPr>
          </a:p>
          <a:p>
            <a:endParaRPr lang="tr-TR" b="1" dirty="0" smtClean="0">
              <a:latin typeface="Comic Sans MS" panose="030F0702030302020204" pitchFamily="66" charset="0"/>
            </a:endParaRPr>
          </a:p>
          <a:p>
            <a:endParaRPr lang="tr-TR" b="1" dirty="0">
              <a:latin typeface="Comic Sans MS" panose="030F0702030302020204" pitchFamily="66" charset="0"/>
            </a:endParaRPr>
          </a:p>
          <a:p>
            <a:r>
              <a:rPr lang="tr-TR" b="1" dirty="0" smtClean="0">
                <a:latin typeface="Comic Sans MS" panose="030F0702030302020204" pitchFamily="66" charset="0"/>
              </a:rPr>
              <a:t>07 </a:t>
            </a:r>
            <a:r>
              <a:rPr lang="tr-TR" b="1" dirty="0">
                <a:latin typeface="Comic Sans MS" panose="030F0702030302020204" pitchFamily="66" charset="0"/>
              </a:rPr>
              <a:t>Mayıs 2016 tarihinde 9 ülke ve 146 uzmanın </a:t>
            </a:r>
            <a:r>
              <a:rPr lang="tr-TR" b="1" dirty="0" smtClean="0">
                <a:latin typeface="Comic Sans MS" panose="030F0702030302020204" pitchFamily="66" charset="0"/>
              </a:rPr>
              <a:t>katılımı ile…</a:t>
            </a:r>
            <a:endParaRPr lang="tr-TR" dirty="0">
              <a:latin typeface="Comic Sans MS" panose="030F0702030302020204" pitchFamily="66" charset="0"/>
            </a:endParaRPr>
          </a:p>
        </p:txBody>
      </p:sp>
      <p:sp>
        <p:nvSpPr>
          <p:cNvPr id="2" name="Unvan 1"/>
          <p:cNvSpPr>
            <a:spLocks noGrp="1"/>
          </p:cNvSpPr>
          <p:nvPr>
            <p:ph type="title"/>
          </p:nvPr>
        </p:nvSpPr>
        <p:spPr/>
        <p:txBody>
          <a:bodyPr/>
          <a:lstStyle/>
          <a:p>
            <a:endParaRPr lang="tr-TR" dirty="0"/>
          </a:p>
        </p:txBody>
      </p:sp>
      <p:pic>
        <p:nvPicPr>
          <p:cNvPr id="6"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25716501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F0"/>
                </a:solidFill>
                <a:latin typeface="Comic Sans MS" panose="030F0702030302020204" pitchFamily="66" charset="0"/>
              </a:rPr>
              <a:t>ÖNERİLER</a:t>
            </a:r>
            <a:endParaRPr lang="tr-TR" b="1"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sz="2400" dirty="0" smtClean="0">
                <a:latin typeface="Comic Sans MS" panose="030F0702030302020204" pitchFamily="66" charset="0"/>
              </a:rPr>
              <a:t>Oruç tutma konusu, hastanın izleyen hekimine danışarak, bireysel değerlendirilmesi gereken bir konudur.</a:t>
            </a:r>
          </a:p>
          <a:p>
            <a:r>
              <a:rPr lang="tr-TR" sz="2400" dirty="0" smtClean="0">
                <a:latin typeface="Comic Sans MS" panose="030F0702030302020204" pitchFamily="66" charset="0"/>
              </a:rPr>
              <a:t>Hekim, risk değerlendirmesi yapmalıdır.</a:t>
            </a:r>
          </a:p>
          <a:p>
            <a:r>
              <a:rPr lang="tr-TR" sz="2400" dirty="0" smtClean="0">
                <a:latin typeface="Comic Sans MS" panose="030F0702030302020204" pitchFamily="66" charset="0"/>
              </a:rPr>
              <a:t>Yüksek riskli gruptakilerin oruç tutması kesin olarak sakıncalıdır.</a:t>
            </a:r>
          </a:p>
          <a:p>
            <a:r>
              <a:rPr lang="tr-TR" sz="2400" dirty="0" smtClean="0">
                <a:latin typeface="Comic Sans MS" panose="030F0702030302020204" pitchFamily="66" charset="0"/>
              </a:rPr>
              <a:t>Hekim kontrolünde KŞ izlemi</a:t>
            </a:r>
          </a:p>
          <a:p>
            <a:r>
              <a:rPr lang="tr-TR" sz="2400" dirty="0" smtClean="0">
                <a:latin typeface="Comic Sans MS" panose="030F0702030302020204" pitchFamily="66" charset="0"/>
              </a:rPr>
              <a:t>KŞ: &lt;70 mg ya da &gt;300 mg/dl; oruç sonlandırılmalıdır.</a:t>
            </a:r>
          </a:p>
          <a:p>
            <a:r>
              <a:rPr lang="tr-TR" sz="2400" dirty="0" smtClean="0">
                <a:latin typeface="Comic Sans MS" panose="030F0702030302020204" pitchFamily="66" charset="0"/>
              </a:rPr>
              <a:t>Beslenme, egzersiz, sıvı önerileri yakın izlenmelidir</a:t>
            </a:r>
          </a:p>
          <a:p>
            <a:r>
              <a:rPr lang="tr-TR" sz="2400" dirty="0" smtClean="0">
                <a:latin typeface="Comic Sans MS" panose="030F0702030302020204" pitchFamily="66" charset="0"/>
              </a:rPr>
              <a:t>İlaç tedavi planı hekim kontrolünde yakın izlenmelidir.</a:t>
            </a:r>
            <a:endParaRPr lang="tr-TR" sz="2400" dirty="0">
              <a:latin typeface="Comic Sans MS" panose="030F0702030302020204" pitchFamily="66" charset="0"/>
            </a:endParaRPr>
          </a:p>
        </p:txBody>
      </p:sp>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39330738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6200"/>
            <a:ext cx="8229600" cy="1143000"/>
          </a:xfrm>
        </p:spPr>
        <p:txBody>
          <a:bodyPr/>
          <a:lstStyle/>
          <a:p>
            <a:r>
              <a:rPr lang="tr-TR" sz="2800" b="1" dirty="0" smtClean="0">
                <a:solidFill>
                  <a:srgbClr val="00B0F0"/>
                </a:solidFill>
                <a:latin typeface="Comic Sans MS" panose="030F0702030302020204" pitchFamily="66" charset="0"/>
              </a:rPr>
              <a:t>Ramazan </a:t>
            </a:r>
            <a:r>
              <a:rPr lang="tr-TR" sz="2800" b="1" dirty="0">
                <a:solidFill>
                  <a:srgbClr val="00B0F0"/>
                </a:solidFill>
                <a:latin typeface="Comic Sans MS" panose="030F0702030302020204" pitchFamily="66" charset="0"/>
              </a:rPr>
              <a:t>ayında oruç tutan tip 1 ve tip 2 diyabetli hastalarda risk sınıflandırılması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3202384"/>
              </p:ext>
            </p:extLst>
          </p:nvPr>
        </p:nvGraphicFramePr>
        <p:xfrm>
          <a:off x="1790700" y="1676400"/>
          <a:ext cx="5562600" cy="4267200"/>
        </p:xfrm>
        <a:graphic>
          <a:graphicData uri="http://schemas.openxmlformats.org/drawingml/2006/table">
            <a:tbl>
              <a:tblPr/>
              <a:tblGrid>
                <a:gridCol w="5562600"/>
              </a:tblGrid>
              <a:tr h="0">
                <a:tc>
                  <a:txBody>
                    <a:bodyPr/>
                    <a:lstStyle/>
                    <a:p>
                      <a:pPr algn="just"/>
                      <a:r>
                        <a:rPr lang="tr-TR" sz="2000" b="1" dirty="0">
                          <a:solidFill>
                            <a:srgbClr val="000000"/>
                          </a:solidFill>
                          <a:effectLst/>
                          <a:latin typeface="Comic Sans MS" panose="030F0702030302020204" pitchFamily="66" charset="0"/>
                        </a:rPr>
                        <a:t>Çok yüksek riskli </a:t>
                      </a:r>
                      <a:r>
                        <a:rPr lang="tr-TR" sz="2000" b="1" dirty="0" smtClean="0">
                          <a:solidFill>
                            <a:srgbClr val="000000"/>
                          </a:solidFill>
                          <a:effectLst/>
                          <a:latin typeface="Comic Sans MS" panose="030F0702030302020204" pitchFamily="66" charset="0"/>
                        </a:rPr>
                        <a:t>hastalar</a:t>
                      </a:r>
                    </a:p>
                    <a:p>
                      <a:pPr algn="just"/>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Ramazandan önceki son 3 ayda ciddi hipoglisemi</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Tekrarlayan hipoglisemi hikayesi</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Hipogliseminin farkına varamama</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Kötü </a:t>
                      </a:r>
                      <a:r>
                        <a:rPr lang="tr-TR" sz="2000" dirty="0" err="1">
                          <a:solidFill>
                            <a:srgbClr val="000000"/>
                          </a:solidFill>
                          <a:effectLst/>
                          <a:latin typeface="Comic Sans MS" panose="030F0702030302020204" pitchFamily="66" charset="0"/>
                        </a:rPr>
                        <a:t>glisemik</a:t>
                      </a:r>
                      <a:r>
                        <a:rPr lang="tr-TR" sz="2000" dirty="0">
                          <a:solidFill>
                            <a:srgbClr val="000000"/>
                          </a:solidFill>
                          <a:effectLst/>
                          <a:latin typeface="Comic Sans MS" panose="030F0702030302020204" pitchFamily="66" charset="0"/>
                        </a:rPr>
                        <a:t> kontrol</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Ramazandan önceki son </a:t>
                      </a:r>
                      <a:r>
                        <a:rPr lang="tr-TR" sz="2000" dirty="0" smtClean="0">
                          <a:solidFill>
                            <a:srgbClr val="000000"/>
                          </a:solidFill>
                          <a:effectLst/>
                          <a:latin typeface="Comic Sans MS" panose="030F0702030302020204" pitchFamily="66" charset="0"/>
                        </a:rPr>
                        <a:t>3 </a:t>
                      </a:r>
                      <a:r>
                        <a:rPr lang="tr-TR" sz="2000" dirty="0">
                          <a:solidFill>
                            <a:srgbClr val="000000"/>
                          </a:solidFill>
                          <a:effectLst/>
                          <a:latin typeface="Comic Sans MS" panose="030F0702030302020204" pitchFamily="66" charset="0"/>
                        </a:rPr>
                        <a:t>ayda </a:t>
                      </a:r>
                      <a:r>
                        <a:rPr lang="tr-TR" sz="2000" dirty="0" err="1">
                          <a:solidFill>
                            <a:srgbClr val="000000"/>
                          </a:solidFill>
                          <a:effectLst/>
                          <a:latin typeface="Comic Sans MS" panose="030F0702030302020204" pitchFamily="66" charset="0"/>
                        </a:rPr>
                        <a:t>ketoasidoz</a:t>
                      </a:r>
                      <a:r>
                        <a:rPr lang="tr-TR" sz="2000" dirty="0">
                          <a:solidFill>
                            <a:srgbClr val="000000"/>
                          </a:solidFill>
                          <a:effectLst/>
                          <a:latin typeface="Comic Sans MS" panose="030F0702030302020204" pitchFamily="66" charset="0"/>
                        </a:rPr>
                        <a:t> veya </a:t>
                      </a:r>
                      <a:r>
                        <a:rPr lang="tr-TR" sz="2000" dirty="0" err="1">
                          <a:solidFill>
                            <a:srgbClr val="000000"/>
                          </a:solidFill>
                          <a:effectLst/>
                          <a:latin typeface="Comic Sans MS" panose="030F0702030302020204" pitchFamily="66" charset="0"/>
                        </a:rPr>
                        <a:t>hiperozomolar</a:t>
                      </a:r>
                      <a:r>
                        <a:rPr lang="tr-TR" sz="2000" dirty="0">
                          <a:solidFill>
                            <a:srgbClr val="000000"/>
                          </a:solidFill>
                          <a:effectLst/>
                          <a:latin typeface="Comic Sans MS" panose="030F0702030302020204" pitchFamily="66" charset="0"/>
                        </a:rPr>
                        <a:t> </a:t>
                      </a:r>
                      <a:r>
                        <a:rPr lang="tr-TR" sz="2000" dirty="0" err="1">
                          <a:solidFill>
                            <a:srgbClr val="000000"/>
                          </a:solidFill>
                          <a:effectLst/>
                          <a:latin typeface="Comic Sans MS" panose="030F0702030302020204" pitchFamily="66" charset="0"/>
                        </a:rPr>
                        <a:t>hiperglisemik</a:t>
                      </a:r>
                      <a:r>
                        <a:rPr lang="tr-TR" sz="2000" dirty="0">
                          <a:solidFill>
                            <a:srgbClr val="000000"/>
                          </a:solidFill>
                          <a:effectLst/>
                          <a:latin typeface="Comic Sans MS" panose="030F0702030302020204" pitchFamily="66" charset="0"/>
                        </a:rPr>
                        <a:t> koma</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Tip 1 diyabet</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Akut hastalık</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Ağır fiziksel iş</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Gebelik</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r h="0">
                <a:tc>
                  <a:txBody>
                    <a:bodyPr/>
                    <a:lstStyle/>
                    <a:p>
                      <a:pPr marL="342900" indent="-342900" algn="just">
                        <a:buFont typeface="Arial" panose="020B0604020202020204" pitchFamily="34" charset="0"/>
                        <a:buChar char="•"/>
                      </a:pPr>
                      <a:r>
                        <a:rPr lang="tr-TR" sz="2000" dirty="0">
                          <a:solidFill>
                            <a:srgbClr val="000000"/>
                          </a:solidFill>
                          <a:effectLst/>
                          <a:latin typeface="Comic Sans MS" panose="030F0702030302020204" pitchFamily="66" charset="0"/>
                        </a:rPr>
                        <a:t>Kronik diyaliz</a:t>
                      </a:r>
                      <a:endParaRPr lang="tr-TR" sz="2000" dirty="0">
                        <a:effectLst/>
                        <a:latin typeface="Comic Sans MS" panose="030F0702030302020204" pitchFamily="66" charset="0"/>
                      </a:endParaRPr>
                    </a:p>
                  </a:txBody>
                  <a:tcPr marL="0" marR="0" marT="0" marB="0">
                    <a:lnL>
                      <a:noFill/>
                    </a:lnL>
                    <a:lnR>
                      <a:noFill/>
                    </a:lnR>
                    <a:lnT>
                      <a:noFill/>
                    </a:lnT>
                    <a:lnB>
                      <a:noFill/>
                    </a:lnB>
                    <a:solidFill>
                      <a:srgbClr val="FFFFFF"/>
                    </a:solidFill>
                  </a:tcPr>
                </a:tc>
              </a:tr>
            </a:tbl>
          </a:graphicData>
        </a:graphic>
      </p:graphicFrame>
      <p:sp>
        <p:nvSpPr>
          <p:cNvPr id="5" name="Metin kutusu 4"/>
          <p:cNvSpPr txBox="1"/>
          <p:nvPr/>
        </p:nvSpPr>
        <p:spPr>
          <a:xfrm>
            <a:off x="6019800" y="6412468"/>
            <a:ext cx="3106941" cy="369332"/>
          </a:xfrm>
          <a:prstGeom prst="rect">
            <a:avLst/>
          </a:prstGeom>
          <a:noFill/>
        </p:spPr>
        <p:txBody>
          <a:bodyPr wrap="none" rtlCol="0">
            <a:spAutoFit/>
          </a:bodyPr>
          <a:lstStyle/>
          <a:p>
            <a:r>
              <a:rPr lang="tr-TR" dirty="0" smtClean="0">
                <a:latin typeface="Comic Sans MS" panose="030F0702030302020204" pitchFamily="66" charset="0"/>
              </a:rPr>
              <a:t>Amerikan Diyabet Cemiyeti</a:t>
            </a:r>
            <a:endParaRPr lang="tr-TR" dirty="0">
              <a:latin typeface="Comic Sans MS" panose="030F0702030302020204" pitchFamily="66" charset="0"/>
            </a:endParaRPr>
          </a:p>
        </p:txBody>
      </p:sp>
      <p:pic>
        <p:nvPicPr>
          <p:cNvPr id="6" name="2 Resim" descr="Yeni Güven Logo.png"/>
          <p:cNvPicPr>
            <a:picLocks noChangeAspect="1"/>
          </p:cNvPicPr>
          <p:nvPr/>
        </p:nvPicPr>
        <p:blipFill>
          <a:blip r:embed="rId2"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38183849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smtClean="0">
                <a:latin typeface="Comic Sans MS" panose="030F0702030302020204" pitchFamily="66" charset="0"/>
              </a:rPr>
              <a:t>    Yüksek </a:t>
            </a:r>
            <a:r>
              <a:rPr lang="tr-TR" sz="2400" b="1" dirty="0">
                <a:latin typeface="Comic Sans MS" panose="030F0702030302020204" pitchFamily="66" charset="0"/>
              </a:rPr>
              <a:t>riskli </a:t>
            </a:r>
            <a:r>
              <a:rPr lang="tr-TR" sz="2400" b="1" dirty="0" smtClean="0">
                <a:latin typeface="Comic Sans MS" panose="030F0702030302020204" pitchFamily="66" charset="0"/>
              </a:rPr>
              <a:t>hastalar</a:t>
            </a:r>
          </a:p>
          <a:p>
            <a:endParaRPr lang="tr-TR" sz="2400" b="1" dirty="0">
              <a:latin typeface="Comic Sans MS" panose="030F0702030302020204" pitchFamily="66" charset="0"/>
            </a:endParaRPr>
          </a:p>
          <a:p>
            <a:r>
              <a:rPr lang="tr-TR" sz="2400" dirty="0">
                <a:latin typeface="Comic Sans MS" panose="030F0702030302020204" pitchFamily="66" charset="0"/>
              </a:rPr>
              <a:t>Orta derece </a:t>
            </a:r>
            <a:r>
              <a:rPr lang="tr-TR" sz="2400" dirty="0" err="1">
                <a:latin typeface="Comic Sans MS" panose="030F0702030302020204" pitchFamily="66" charset="0"/>
              </a:rPr>
              <a:t>hiperglisemi</a:t>
            </a:r>
            <a:r>
              <a:rPr lang="tr-TR" sz="2400" dirty="0">
                <a:latin typeface="Comic Sans MS" panose="030F0702030302020204" pitchFamily="66" charset="0"/>
              </a:rPr>
              <a:t> (</a:t>
            </a:r>
            <a:r>
              <a:rPr lang="tr-TR" sz="2400" dirty="0" err="1">
                <a:latin typeface="Comic Sans MS" panose="030F0702030302020204" pitchFamily="66" charset="0"/>
              </a:rPr>
              <a:t>ortaklama</a:t>
            </a:r>
            <a:r>
              <a:rPr lang="tr-TR" sz="2400" dirty="0">
                <a:latin typeface="Comic Sans MS" panose="030F0702030302020204" pitchFamily="66" charset="0"/>
              </a:rPr>
              <a:t> kan </a:t>
            </a:r>
            <a:r>
              <a:rPr lang="tr-TR" sz="2400" dirty="0" err="1">
                <a:latin typeface="Comic Sans MS" panose="030F0702030302020204" pitchFamily="66" charset="0"/>
              </a:rPr>
              <a:t>glukoz</a:t>
            </a:r>
            <a:r>
              <a:rPr lang="tr-TR" sz="2400" dirty="0">
                <a:latin typeface="Comic Sans MS" panose="030F0702030302020204" pitchFamily="66" charset="0"/>
              </a:rPr>
              <a:t> 150-300 mg/dl, HbA1c %7.5-9.0)</a:t>
            </a:r>
          </a:p>
          <a:p>
            <a:r>
              <a:rPr lang="tr-TR" sz="2400" dirty="0" err="1">
                <a:latin typeface="Comic Sans MS" panose="030F0702030302020204" pitchFamily="66" charset="0"/>
              </a:rPr>
              <a:t>Renal</a:t>
            </a:r>
            <a:r>
              <a:rPr lang="tr-TR" sz="2400" dirty="0">
                <a:latin typeface="Comic Sans MS" panose="030F0702030302020204" pitchFamily="66" charset="0"/>
              </a:rPr>
              <a:t> yetmezlik</a:t>
            </a:r>
          </a:p>
          <a:p>
            <a:r>
              <a:rPr lang="tr-TR" sz="2400" dirty="0">
                <a:latin typeface="Comic Sans MS" panose="030F0702030302020204" pitchFamily="66" charset="0"/>
              </a:rPr>
              <a:t>İleri </a:t>
            </a:r>
            <a:r>
              <a:rPr lang="tr-TR" sz="2400" dirty="0" err="1">
                <a:latin typeface="Comic Sans MS" panose="030F0702030302020204" pitchFamily="66" charset="0"/>
              </a:rPr>
              <a:t>makrovasküler</a:t>
            </a:r>
            <a:r>
              <a:rPr lang="tr-TR" sz="2400" dirty="0">
                <a:latin typeface="Comic Sans MS" panose="030F0702030302020204" pitchFamily="66" charset="0"/>
              </a:rPr>
              <a:t> komplikasyon</a:t>
            </a:r>
          </a:p>
          <a:p>
            <a:r>
              <a:rPr lang="tr-TR" sz="2400" dirty="0">
                <a:latin typeface="Comic Sans MS" panose="030F0702030302020204" pitchFamily="66" charset="0"/>
              </a:rPr>
              <a:t>İnsülin veya </a:t>
            </a:r>
            <a:r>
              <a:rPr lang="tr-TR" sz="2400" dirty="0" err="1">
                <a:latin typeface="Comic Sans MS" panose="030F0702030302020204" pitchFamily="66" charset="0"/>
              </a:rPr>
              <a:t>sulfonilüre</a:t>
            </a:r>
            <a:r>
              <a:rPr lang="tr-TR" sz="2400" dirty="0">
                <a:latin typeface="Comic Sans MS" panose="030F0702030302020204" pitchFamily="66" charset="0"/>
              </a:rPr>
              <a:t> kullanan ve yalnız yaşayan hastalar</a:t>
            </a:r>
          </a:p>
          <a:p>
            <a:r>
              <a:rPr lang="tr-TR" sz="2400" dirty="0">
                <a:latin typeface="Comic Sans MS" panose="030F0702030302020204" pitchFamily="66" charset="0"/>
              </a:rPr>
              <a:t>Ek risk faktörü </a:t>
            </a:r>
            <a:r>
              <a:rPr lang="tr-TR" sz="2400" dirty="0" err="1">
                <a:latin typeface="Comic Sans MS" panose="030F0702030302020204" pitchFamily="66" charset="0"/>
              </a:rPr>
              <a:t>oluşturailecek</a:t>
            </a:r>
            <a:r>
              <a:rPr lang="tr-TR" sz="2400" dirty="0">
                <a:latin typeface="Comic Sans MS" panose="030F0702030302020204" pitchFamily="66" charset="0"/>
              </a:rPr>
              <a:t> </a:t>
            </a:r>
            <a:r>
              <a:rPr lang="tr-TR" sz="2400" dirty="0" err="1">
                <a:latin typeface="Comic Sans MS" panose="030F0702030302020204" pitchFamily="66" charset="0"/>
              </a:rPr>
              <a:t>komorbid</a:t>
            </a:r>
            <a:r>
              <a:rPr lang="tr-TR" sz="2400" dirty="0">
                <a:latin typeface="Comic Sans MS" panose="030F0702030302020204" pitchFamily="66" charset="0"/>
              </a:rPr>
              <a:t> hastalıklar</a:t>
            </a:r>
          </a:p>
          <a:p>
            <a:r>
              <a:rPr lang="tr-TR" sz="2400" dirty="0">
                <a:latin typeface="Comic Sans MS" panose="030F0702030302020204" pitchFamily="66" charset="0"/>
              </a:rPr>
              <a:t>Sağlığı kötü yaşlı hastalar</a:t>
            </a:r>
          </a:p>
          <a:p>
            <a:r>
              <a:rPr lang="tr-TR" sz="2400" dirty="0">
                <a:latin typeface="Comic Sans MS" panose="030F0702030302020204" pitchFamily="66" charset="0"/>
              </a:rPr>
              <a:t>Bilinci etkileyebilecek ilaç kullanımı</a:t>
            </a:r>
          </a:p>
        </p:txBody>
      </p:sp>
      <p:sp>
        <p:nvSpPr>
          <p:cNvPr id="4" name="Metin kutusu 3"/>
          <p:cNvSpPr txBox="1"/>
          <p:nvPr/>
        </p:nvSpPr>
        <p:spPr>
          <a:xfrm>
            <a:off x="6019800" y="6412468"/>
            <a:ext cx="3106941" cy="369332"/>
          </a:xfrm>
          <a:prstGeom prst="rect">
            <a:avLst/>
          </a:prstGeom>
          <a:noFill/>
        </p:spPr>
        <p:txBody>
          <a:bodyPr wrap="none" rtlCol="0">
            <a:spAutoFit/>
          </a:bodyPr>
          <a:lstStyle/>
          <a:p>
            <a:r>
              <a:rPr lang="tr-TR" dirty="0" smtClean="0">
                <a:latin typeface="Comic Sans MS" panose="030F0702030302020204" pitchFamily="66" charset="0"/>
              </a:rPr>
              <a:t>Amerikan Diyabet Cemiyeti</a:t>
            </a:r>
            <a:endParaRPr lang="tr-TR" dirty="0">
              <a:latin typeface="Comic Sans MS" panose="030F0702030302020204" pitchFamily="66" charset="0"/>
            </a:endParaRPr>
          </a:p>
        </p:txBody>
      </p:sp>
      <p:sp>
        <p:nvSpPr>
          <p:cNvPr id="5" name="Unvan 1"/>
          <p:cNvSpPr>
            <a:spLocks noGrp="1"/>
          </p:cNvSpPr>
          <p:nvPr>
            <p:ph type="title"/>
          </p:nvPr>
        </p:nvSpPr>
        <p:spPr/>
        <p:txBody>
          <a:bodyPr/>
          <a:lstStyle/>
          <a:p>
            <a:r>
              <a:rPr lang="tr-TR" sz="2800" b="1" dirty="0" smtClean="0">
                <a:solidFill>
                  <a:srgbClr val="00B0F0"/>
                </a:solidFill>
                <a:latin typeface="Comic Sans MS" panose="030F0702030302020204" pitchFamily="66" charset="0"/>
              </a:rPr>
              <a:t>Ramazan </a:t>
            </a:r>
            <a:r>
              <a:rPr lang="tr-TR" sz="2800" b="1" dirty="0">
                <a:solidFill>
                  <a:srgbClr val="00B0F0"/>
                </a:solidFill>
                <a:latin typeface="Comic Sans MS" panose="030F0702030302020204" pitchFamily="66" charset="0"/>
              </a:rPr>
              <a:t>ayında oruç tutan tip 1 ve tip 2 diyabetli hastalarda risk sınıflandırılması</a:t>
            </a:r>
          </a:p>
        </p:txBody>
      </p:sp>
      <p:pic>
        <p:nvPicPr>
          <p:cNvPr id="6" name="2 Resim" descr="Yeni Güven Logo.png"/>
          <p:cNvPicPr>
            <a:picLocks noChangeAspect="1"/>
          </p:cNvPicPr>
          <p:nvPr/>
        </p:nvPicPr>
        <p:blipFill>
          <a:blip r:embed="rId2"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27238926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smtClean="0">
                <a:latin typeface="Comic Sans MS" panose="030F0702030302020204" pitchFamily="66" charset="0"/>
              </a:rPr>
              <a:t>   Orta risk</a:t>
            </a:r>
          </a:p>
          <a:p>
            <a:pPr marL="0" indent="0">
              <a:buNone/>
            </a:pPr>
            <a:endParaRPr lang="tr-TR" sz="2400" b="1" dirty="0">
              <a:latin typeface="Comic Sans MS" panose="030F0702030302020204" pitchFamily="66" charset="0"/>
            </a:endParaRPr>
          </a:p>
          <a:p>
            <a:r>
              <a:rPr lang="tr-TR" sz="2400" dirty="0">
                <a:latin typeface="Comic Sans MS" panose="030F0702030302020204" pitchFamily="66" charset="0"/>
              </a:rPr>
              <a:t>Kısa etkili insülin salgılatıcı ajan kullanan iyi kontrollü </a:t>
            </a:r>
            <a:r>
              <a:rPr lang="tr-TR" sz="2400" dirty="0" smtClean="0">
                <a:latin typeface="Comic Sans MS" panose="030F0702030302020204" pitchFamily="66" charset="0"/>
              </a:rPr>
              <a:t>diyabet</a:t>
            </a:r>
          </a:p>
          <a:p>
            <a:endParaRPr lang="tr-TR" sz="2400" dirty="0">
              <a:latin typeface="Comic Sans MS" panose="030F0702030302020204" pitchFamily="66" charset="0"/>
            </a:endParaRPr>
          </a:p>
          <a:p>
            <a:pPr marL="0" indent="0">
              <a:buNone/>
            </a:pPr>
            <a:r>
              <a:rPr lang="tr-TR" sz="2400" b="1" dirty="0" smtClean="0">
                <a:latin typeface="Comic Sans MS" panose="030F0702030302020204" pitchFamily="66" charset="0"/>
              </a:rPr>
              <a:t>   Düşük risk</a:t>
            </a:r>
          </a:p>
          <a:p>
            <a:pPr marL="0" indent="0">
              <a:buNone/>
            </a:pPr>
            <a:endParaRPr lang="tr-TR" sz="2400" b="1" dirty="0">
              <a:latin typeface="Comic Sans MS" panose="030F0702030302020204" pitchFamily="66" charset="0"/>
            </a:endParaRPr>
          </a:p>
          <a:p>
            <a:r>
              <a:rPr lang="tr-TR" sz="2400" dirty="0">
                <a:latin typeface="Comic Sans MS" panose="030F0702030302020204" pitchFamily="66" charset="0"/>
              </a:rPr>
              <a:t>Yaşam şekli değişikliği, </a:t>
            </a:r>
            <a:r>
              <a:rPr lang="tr-TR" sz="2400" dirty="0" err="1">
                <a:latin typeface="Comic Sans MS" panose="030F0702030302020204" pitchFamily="66" charset="0"/>
              </a:rPr>
              <a:t>metformin</a:t>
            </a:r>
            <a:r>
              <a:rPr lang="tr-TR" sz="2400" dirty="0">
                <a:latin typeface="Comic Sans MS" panose="030F0702030302020204" pitchFamily="66" charset="0"/>
              </a:rPr>
              <a:t>, </a:t>
            </a:r>
            <a:r>
              <a:rPr lang="tr-TR" sz="2400" dirty="0" err="1">
                <a:latin typeface="Comic Sans MS" panose="030F0702030302020204" pitchFamily="66" charset="0"/>
              </a:rPr>
              <a:t>akarboz</a:t>
            </a:r>
            <a:r>
              <a:rPr lang="tr-TR" sz="2400" dirty="0">
                <a:latin typeface="Comic Sans MS" panose="030F0702030302020204" pitchFamily="66" charset="0"/>
              </a:rPr>
              <a:t>, </a:t>
            </a:r>
            <a:r>
              <a:rPr lang="tr-TR" sz="2400" dirty="0" err="1">
                <a:latin typeface="Comic Sans MS" panose="030F0702030302020204" pitchFamily="66" charset="0"/>
              </a:rPr>
              <a:t>glitazon</a:t>
            </a:r>
            <a:r>
              <a:rPr lang="tr-TR" sz="2400" dirty="0">
                <a:latin typeface="Comic Sans MS" panose="030F0702030302020204" pitchFamily="66" charset="0"/>
              </a:rPr>
              <a:t>, ve/veya </a:t>
            </a:r>
            <a:r>
              <a:rPr lang="tr-TR" sz="2400" dirty="0" err="1">
                <a:latin typeface="Comic Sans MS" panose="030F0702030302020204" pitchFamily="66" charset="0"/>
              </a:rPr>
              <a:t>inkretin</a:t>
            </a:r>
            <a:r>
              <a:rPr lang="tr-TR" sz="2400" dirty="0">
                <a:latin typeface="Comic Sans MS" panose="030F0702030302020204" pitchFamily="66" charset="0"/>
              </a:rPr>
              <a:t> bazlı tedavi alan hastalar</a:t>
            </a:r>
          </a:p>
        </p:txBody>
      </p:sp>
      <p:sp>
        <p:nvSpPr>
          <p:cNvPr id="4" name="Unvan 1"/>
          <p:cNvSpPr>
            <a:spLocks noGrp="1"/>
          </p:cNvSpPr>
          <p:nvPr>
            <p:ph type="title"/>
          </p:nvPr>
        </p:nvSpPr>
        <p:spPr/>
        <p:txBody>
          <a:bodyPr/>
          <a:lstStyle/>
          <a:p>
            <a:r>
              <a:rPr lang="tr-TR" sz="2800" b="1" dirty="0" smtClean="0">
                <a:solidFill>
                  <a:srgbClr val="00B0F0"/>
                </a:solidFill>
                <a:latin typeface="Comic Sans MS" panose="030F0702030302020204" pitchFamily="66" charset="0"/>
              </a:rPr>
              <a:t>Ramazan </a:t>
            </a:r>
            <a:r>
              <a:rPr lang="tr-TR" sz="2800" b="1" dirty="0">
                <a:solidFill>
                  <a:srgbClr val="00B0F0"/>
                </a:solidFill>
                <a:latin typeface="Comic Sans MS" panose="030F0702030302020204" pitchFamily="66" charset="0"/>
              </a:rPr>
              <a:t>ayında oruç tutan tip 1 ve tip 2 diyabetli hastalarda risk sınıflandırılması</a:t>
            </a:r>
          </a:p>
        </p:txBody>
      </p:sp>
      <p:sp>
        <p:nvSpPr>
          <p:cNvPr id="5" name="Metin kutusu 4"/>
          <p:cNvSpPr txBox="1"/>
          <p:nvPr/>
        </p:nvSpPr>
        <p:spPr>
          <a:xfrm>
            <a:off x="6019800" y="6412468"/>
            <a:ext cx="3106941" cy="369332"/>
          </a:xfrm>
          <a:prstGeom prst="rect">
            <a:avLst/>
          </a:prstGeom>
          <a:noFill/>
        </p:spPr>
        <p:txBody>
          <a:bodyPr wrap="none" rtlCol="0">
            <a:spAutoFit/>
          </a:bodyPr>
          <a:lstStyle/>
          <a:p>
            <a:r>
              <a:rPr lang="tr-TR" dirty="0" smtClean="0">
                <a:latin typeface="Comic Sans MS" panose="030F0702030302020204" pitchFamily="66" charset="0"/>
              </a:rPr>
              <a:t>Amerikan Diyabet Cemiyeti</a:t>
            </a:r>
            <a:endParaRPr lang="tr-TR" dirty="0">
              <a:latin typeface="Comic Sans MS" panose="030F0702030302020204" pitchFamily="66" charset="0"/>
            </a:endParaRPr>
          </a:p>
        </p:txBody>
      </p:sp>
      <p:pic>
        <p:nvPicPr>
          <p:cNvPr id="6"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361641117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mj-lt"/>
              <a:buAutoNum type="arabicPeriod"/>
            </a:pPr>
            <a:r>
              <a:rPr lang="tr-TR" sz="1800" dirty="0">
                <a:solidFill>
                  <a:srgbClr val="000000"/>
                </a:solidFill>
                <a:latin typeface="Comic Sans MS" panose="030F0702030302020204" pitchFamily="66" charset="0"/>
              </a:rPr>
              <a:t>Öneriler kişiselleştirilmelidir, yaklaşım her hastada farklı olabilir</a:t>
            </a:r>
            <a:endParaRPr lang="tr-TR" sz="1800" dirty="0">
              <a:solidFill>
                <a:srgbClr val="686868"/>
              </a:solidFill>
              <a:latin typeface="Comic Sans MS" panose="030F0702030302020204" pitchFamily="66" charset="0"/>
            </a:endParaRPr>
          </a:p>
          <a:p>
            <a:pPr>
              <a:buFont typeface="+mj-lt"/>
              <a:buAutoNum type="arabicPeriod"/>
            </a:pPr>
            <a:r>
              <a:rPr lang="tr-TR" sz="1800" dirty="0">
                <a:solidFill>
                  <a:srgbClr val="000000"/>
                </a:solidFill>
                <a:latin typeface="Comic Sans MS" panose="030F0702030302020204" pitchFamily="66" charset="0"/>
              </a:rPr>
              <a:t>Oruç tutan hastalar özellikle insülin kullanıyorlarsa kan </a:t>
            </a:r>
            <a:r>
              <a:rPr lang="tr-TR" sz="1800" dirty="0" err="1">
                <a:solidFill>
                  <a:srgbClr val="000000"/>
                </a:solidFill>
                <a:latin typeface="Comic Sans MS" panose="030F0702030302020204" pitchFamily="66" charset="0"/>
              </a:rPr>
              <a:t>glukozlarını</a:t>
            </a:r>
            <a:r>
              <a:rPr lang="tr-TR" sz="1800" dirty="0">
                <a:solidFill>
                  <a:srgbClr val="000000"/>
                </a:solidFill>
                <a:latin typeface="Comic Sans MS" panose="030F0702030302020204" pitchFamily="66" charset="0"/>
              </a:rPr>
              <a:t> gün içerisinde daha sık takip etmelidir</a:t>
            </a:r>
            <a:endParaRPr lang="tr-TR" sz="1800" dirty="0">
              <a:solidFill>
                <a:srgbClr val="686868"/>
              </a:solidFill>
              <a:latin typeface="Comic Sans MS" panose="030F0702030302020204" pitchFamily="66" charset="0"/>
            </a:endParaRPr>
          </a:p>
          <a:p>
            <a:pPr>
              <a:buFont typeface="+mj-lt"/>
              <a:buAutoNum type="arabicPeriod"/>
            </a:pPr>
            <a:r>
              <a:rPr lang="tr-TR" sz="1800" dirty="0">
                <a:solidFill>
                  <a:srgbClr val="000000"/>
                </a:solidFill>
                <a:latin typeface="Comic Sans MS" panose="030F0702030302020204" pitchFamily="66" charset="0"/>
              </a:rPr>
              <a:t>Sağlıklı ve dengeli beslenmeye devam edilmelidir. Hastaların %50-60’ında kilo değişikliği olmadığı, %20-25’inin kilo aldığı veya verdiği gösterilmiştir. İftarda karbonhidrat ve yağdan zengin içerikli fazla miktarda yiyecek alınmamalıdır. Sindirim ve emilimde gecikme nedeniyle sahurda kompleks karbonhidrat içeren yiyecekler önerilmelidir. İftarda ise basit karbonhidratlar daha uygun olacaktır. Sahur ile iftar arasında sıvı alımı mümkün olduğu kadar arttırılmalı ve sahur mümkün olduğu kadar geç yapılmalıdır</a:t>
            </a:r>
            <a:endParaRPr lang="tr-TR" sz="1800" dirty="0">
              <a:solidFill>
                <a:srgbClr val="686868"/>
              </a:solidFill>
              <a:latin typeface="Comic Sans MS" panose="030F0702030302020204" pitchFamily="66" charset="0"/>
            </a:endParaRPr>
          </a:p>
          <a:p>
            <a:pPr>
              <a:buFont typeface="+mj-lt"/>
              <a:buAutoNum type="arabicPeriod"/>
            </a:pPr>
            <a:r>
              <a:rPr lang="tr-TR" sz="1800" dirty="0">
                <a:solidFill>
                  <a:srgbClr val="000000"/>
                </a:solidFill>
                <a:latin typeface="Comic Sans MS" panose="030F0702030302020204" pitchFamily="66" charset="0"/>
              </a:rPr>
              <a:t>Özellikle iftara yakın saatlerde aşırı fizik aktiviteden kaçılmalıdır</a:t>
            </a:r>
            <a:endParaRPr lang="tr-TR" sz="1800" dirty="0">
              <a:solidFill>
                <a:srgbClr val="686868"/>
              </a:solidFill>
              <a:latin typeface="Comic Sans MS" panose="030F0702030302020204" pitchFamily="66" charset="0"/>
            </a:endParaRPr>
          </a:p>
          <a:p>
            <a:pPr>
              <a:buFont typeface="+mj-lt"/>
              <a:buAutoNum type="arabicPeriod"/>
            </a:pPr>
            <a:r>
              <a:rPr lang="tr-TR" sz="1800" dirty="0">
                <a:solidFill>
                  <a:srgbClr val="000000"/>
                </a:solidFill>
                <a:latin typeface="Comic Sans MS" panose="030F0702030302020204" pitchFamily="66" charset="0"/>
              </a:rPr>
              <a:t>Hastalara kan </a:t>
            </a:r>
            <a:r>
              <a:rPr lang="tr-TR" sz="1800" dirty="0" err="1">
                <a:solidFill>
                  <a:srgbClr val="000000"/>
                </a:solidFill>
                <a:latin typeface="Comic Sans MS" panose="030F0702030302020204" pitchFamily="66" charset="0"/>
              </a:rPr>
              <a:t>glukoz</a:t>
            </a:r>
            <a:r>
              <a:rPr lang="tr-TR" sz="1800" dirty="0">
                <a:solidFill>
                  <a:srgbClr val="000000"/>
                </a:solidFill>
                <a:latin typeface="Comic Sans MS" panose="030F0702030302020204" pitchFamily="66" charset="0"/>
              </a:rPr>
              <a:t> seviyeleri 60 mg/dl altına indiğinde veya orucun erken saatleri olmasına rağmen 70 mg/dl altına indiğinde veya 300 mg/dl üzerine çıktığında orucu bozmaları gerektiği anlatılmalıdır.</a:t>
            </a:r>
            <a:endParaRPr lang="tr-TR" sz="1800" dirty="0">
              <a:solidFill>
                <a:srgbClr val="686868"/>
              </a:solidFill>
              <a:latin typeface="Comic Sans MS" panose="030F0702030302020204" pitchFamily="66" charset="0"/>
            </a:endParaRPr>
          </a:p>
          <a:p>
            <a:endParaRPr lang="tr-TR" sz="1800" dirty="0">
              <a:latin typeface="Comic Sans MS" panose="030F0702030302020204" pitchFamily="66" charset="0"/>
            </a:endParaRPr>
          </a:p>
        </p:txBody>
      </p:sp>
      <p:sp>
        <p:nvSpPr>
          <p:cNvPr id="4" name="Unvan 1"/>
          <p:cNvSpPr>
            <a:spLocks noGrp="1"/>
          </p:cNvSpPr>
          <p:nvPr>
            <p:ph type="title"/>
          </p:nvPr>
        </p:nvSpPr>
        <p:spPr/>
        <p:txBody>
          <a:bodyPr/>
          <a:lstStyle/>
          <a:p>
            <a:r>
              <a:rPr lang="tr-TR" dirty="0" smtClean="0">
                <a:latin typeface="Comic Sans MS" panose="030F0702030302020204" pitchFamily="66" charset="0"/>
              </a:rPr>
              <a:t>ÖNERİLER</a:t>
            </a:r>
            <a:endParaRPr lang="tr-TR" dirty="0">
              <a:latin typeface="Comic Sans MS" panose="030F0702030302020204" pitchFamily="66" charset="0"/>
            </a:endParaRPr>
          </a:p>
        </p:txBody>
      </p:sp>
      <p:pic>
        <p:nvPicPr>
          <p:cNvPr id="5" name="2 Resim" descr="Yeni Güven Logo.png"/>
          <p:cNvPicPr>
            <a:picLocks noChangeAspect="1"/>
          </p:cNvPicPr>
          <p:nvPr/>
        </p:nvPicPr>
        <p:blipFill>
          <a:blip r:embed="rId2"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1369721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7200"/>
            <a:ext cx="8229600" cy="1143000"/>
          </a:xfrm>
        </p:spPr>
        <p:txBody>
          <a:bodyPr/>
          <a:lstStyle/>
          <a:p>
            <a:r>
              <a:rPr lang="tr-TR" sz="4000" b="1" kern="1200" dirty="0">
                <a:solidFill>
                  <a:srgbClr val="00B0F0"/>
                </a:solidFill>
                <a:latin typeface="Comic Sans MS" panose="030F0702030302020204" pitchFamily="66" charset="0"/>
              </a:rPr>
              <a:t>Medikal Tedavinin Düzenlenmesi</a:t>
            </a:r>
            <a:r>
              <a:rPr lang="tr-TR" sz="4000" kern="1200" dirty="0">
                <a:solidFill>
                  <a:srgbClr val="00B0F0"/>
                </a:solidFill>
                <a:latin typeface="Comic Sans MS" panose="030F0702030302020204" pitchFamily="66" charset="0"/>
              </a:rPr>
              <a:t/>
            </a:r>
            <a:br>
              <a:rPr lang="tr-TR" sz="4000" kern="1200" dirty="0">
                <a:solidFill>
                  <a:srgbClr val="00B0F0"/>
                </a:solidFill>
                <a:latin typeface="Comic Sans MS" panose="030F0702030302020204" pitchFamily="66" charset="0"/>
              </a:rPr>
            </a:br>
            <a:endParaRPr lang="tr-TR" sz="4000"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kern="1200" dirty="0">
                <a:latin typeface="Comic Sans MS" panose="030F0702030302020204" pitchFamily="66" charset="0"/>
              </a:rPr>
              <a:t>Tip 1 diyabetli hastalara oruç tutmamaları </a:t>
            </a:r>
            <a:r>
              <a:rPr lang="tr-TR" kern="1200" dirty="0" smtClean="0">
                <a:latin typeface="Comic Sans MS" panose="030F0702030302020204" pitchFamily="66" charset="0"/>
              </a:rPr>
              <a:t>önerilmelidir…</a:t>
            </a:r>
          </a:p>
        </p:txBody>
      </p:sp>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8218071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133384" y="335164"/>
            <a:ext cx="8401016" cy="1341236"/>
          </a:xfrm>
          <a:prstGeom prst="rect">
            <a:avLst/>
          </a:prstGeom>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874837"/>
            <a:ext cx="8229600" cy="4525963"/>
          </a:xfrm>
        </p:spPr>
        <p:txBody>
          <a:bodyPr/>
          <a:lstStyle/>
          <a:p>
            <a:r>
              <a:rPr lang="tr-TR" dirty="0" smtClean="0">
                <a:latin typeface="Comic Sans MS" panose="030F0702030302020204" pitchFamily="66" charset="0"/>
              </a:rPr>
              <a:t>Sadece diyetle kontrol altında olan Tip 2 </a:t>
            </a:r>
            <a:r>
              <a:rPr lang="tr-TR" dirty="0" err="1" smtClean="0">
                <a:latin typeface="Comic Sans MS" panose="030F0702030302020204" pitchFamily="66" charset="0"/>
              </a:rPr>
              <a:t>DM’liler</a:t>
            </a:r>
            <a:endParaRPr lang="tr-TR" dirty="0">
              <a:latin typeface="Comic Sans MS" panose="030F0702030302020204" pitchFamily="66" charset="0"/>
            </a:endParaRPr>
          </a:p>
          <a:p>
            <a:pPr lvl="1"/>
            <a:r>
              <a:rPr lang="tr-TR" dirty="0" smtClean="0">
                <a:latin typeface="Comic Sans MS" panose="030F0702030302020204" pitchFamily="66" charset="0"/>
              </a:rPr>
              <a:t>Oruç tutmanın riski düşüktür.</a:t>
            </a:r>
          </a:p>
          <a:p>
            <a:pPr lvl="1"/>
            <a:r>
              <a:rPr lang="tr-TR" dirty="0" smtClean="0">
                <a:latin typeface="Comic Sans MS" panose="030F0702030302020204" pitchFamily="66" charset="0"/>
              </a:rPr>
              <a:t>Aşırı yemek KŞ yükseltebilir.</a:t>
            </a:r>
          </a:p>
          <a:p>
            <a:pPr lvl="1"/>
            <a:r>
              <a:rPr lang="tr-TR" dirty="0" smtClean="0">
                <a:latin typeface="Comic Sans MS" panose="030F0702030302020204" pitchFamily="66" charset="0"/>
              </a:rPr>
              <a:t>Egzersiz yoğunluğu azaltılmalı; </a:t>
            </a:r>
          </a:p>
          <a:p>
            <a:pPr marL="457200" lvl="1" indent="0">
              <a:buNone/>
            </a:pPr>
            <a:r>
              <a:rPr lang="tr-TR" dirty="0">
                <a:latin typeface="Comic Sans MS" panose="030F0702030302020204" pitchFamily="66" charset="0"/>
              </a:rPr>
              <a:t> </a:t>
            </a:r>
            <a:r>
              <a:rPr lang="tr-TR" dirty="0" smtClean="0">
                <a:latin typeface="Comic Sans MS" panose="030F0702030302020204" pitchFamily="66" charset="0"/>
              </a:rPr>
              <a:t>   iftardan 2 saat sonrası uygundur.</a:t>
            </a:r>
            <a:endParaRPr lang="tr-TR" dirty="0">
              <a:latin typeface="Comic Sans MS" panose="030F0702030302020204" pitchFamily="66" charset="0"/>
            </a:endParaRPr>
          </a:p>
        </p:txBody>
      </p:sp>
      <p:pic>
        <p:nvPicPr>
          <p:cNvPr id="5" name="2 Resim" descr="Yeni Güven Logo.png"/>
          <p:cNvPicPr>
            <a:picLocks noChangeAspect="1"/>
          </p:cNvPicPr>
          <p:nvPr/>
        </p:nvPicPr>
        <p:blipFill>
          <a:blip r:embed="rId4"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36539073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latin typeface="Comic Sans MS" panose="030F0702030302020204" pitchFamily="66" charset="0"/>
              </a:rPr>
              <a:t>Ağızdan ilaç kullanan hastalar</a:t>
            </a:r>
            <a:endParaRPr lang="tr-TR"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sz="2400" dirty="0" smtClean="0">
                <a:latin typeface="Comic Sans MS" panose="030F0702030302020204" pitchFamily="66" charset="0"/>
              </a:rPr>
              <a:t>İnsülin salgısını arttırmayanlar</a:t>
            </a:r>
          </a:p>
          <a:p>
            <a:pPr lvl="1"/>
            <a:r>
              <a:rPr lang="tr-TR" sz="2400" dirty="0" err="1" smtClean="0">
                <a:latin typeface="Comic Sans MS" panose="030F0702030302020204" pitchFamily="66" charset="0"/>
              </a:rPr>
              <a:t>Metformin</a:t>
            </a:r>
            <a:r>
              <a:rPr lang="tr-TR" sz="2400" dirty="0" smtClean="0">
                <a:latin typeface="Comic Sans MS" panose="030F0702030302020204" pitchFamily="66" charset="0"/>
              </a:rPr>
              <a:t>, </a:t>
            </a:r>
            <a:r>
              <a:rPr lang="tr-TR" sz="2400" dirty="0" err="1" smtClean="0">
                <a:latin typeface="Comic Sans MS" panose="030F0702030302020204" pitchFamily="66" charset="0"/>
              </a:rPr>
              <a:t>Glitazon</a:t>
            </a:r>
            <a:r>
              <a:rPr lang="tr-TR" sz="2400" dirty="0" smtClean="0">
                <a:latin typeface="Comic Sans MS" panose="030F0702030302020204" pitchFamily="66" charset="0"/>
              </a:rPr>
              <a:t>, </a:t>
            </a:r>
            <a:r>
              <a:rPr lang="tr-TR" sz="2400" dirty="0" err="1" smtClean="0">
                <a:latin typeface="Comic Sans MS" panose="030F0702030302020204" pitchFamily="66" charset="0"/>
              </a:rPr>
              <a:t>Akarboz</a:t>
            </a:r>
            <a:endParaRPr lang="tr-TR" sz="2400" dirty="0" smtClean="0">
              <a:latin typeface="Comic Sans MS" panose="030F0702030302020204" pitchFamily="66" charset="0"/>
            </a:endParaRPr>
          </a:p>
          <a:p>
            <a:pPr lvl="1"/>
            <a:r>
              <a:rPr lang="tr-TR" sz="2400" dirty="0" smtClean="0">
                <a:latin typeface="Comic Sans MS" panose="030F0702030302020204" pitchFamily="66" charset="0"/>
              </a:rPr>
              <a:t>KŞ düşme riski düşüktür</a:t>
            </a:r>
          </a:p>
          <a:p>
            <a:pPr marL="457200" lvl="1" indent="0">
              <a:buNone/>
            </a:pPr>
            <a:endParaRPr lang="tr-TR" sz="2400" dirty="0">
              <a:latin typeface="Comic Sans MS" panose="030F0702030302020204" pitchFamily="66" charset="0"/>
            </a:endParaRPr>
          </a:p>
          <a:p>
            <a:r>
              <a:rPr lang="tr-TR" sz="2400" dirty="0" smtClean="0">
                <a:latin typeface="Comic Sans MS" panose="030F0702030302020204" pitchFamily="66" charset="0"/>
              </a:rPr>
              <a:t>İnsülin salgısını arttıran ilaçlar</a:t>
            </a:r>
          </a:p>
          <a:p>
            <a:pPr lvl="1"/>
            <a:r>
              <a:rPr lang="tr-TR" sz="2400" dirty="0" err="1" smtClean="0">
                <a:latin typeface="Comic Sans MS" panose="030F0702030302020204" pitchFamily="66" charset="0"/>
              </a:rPr>
              <a:t>Sulfonilüreler</a:t>
            </a:r>
            <a:endParaRPr lang="tr-TR" sz="2400" dirty="0" smtClean="0">
              <a:latin typeface="Comic Sans MS" panose="030F0702030302020204" pitchFamily="66" charset="0"/>
            </a:endParaRPr>
          </a:p>
          <a:p>
            <a:pPr lvl="2"/>
            <a:r>
              <a:rPr lang="tr-TR" dirty="0" smtClean="0">
                <a:latin typeface="Comic Sans MS" panose="030F0702030302020204" pitchFamily="66" charset="0"/>
              </a:rPr>
              <a:t>Oruç tutmayanlarda bile KŞ düşürürler.</a:t>
            </a:r>
          </a:p>
          <a:p>
            <a:pPr lvl="2"/>
            <a:r>
              <a:rPr lang="tr-TR" dirty="0" smtClean="0">
                <a:latin typeface="Comic Sans MS" panose="030F0702030302020204" pitchFamily="66" charset="0"/>
              </a:rPr>
              <a:t>Daha sık ve daha ciddi KŞ düşmesi olur.</a:t>
            </a:r>
          </a:p>
          <a:p>
            <a:pPr lvl="1"/>
            <a:r>
              <a:rPr lang="tr-TR" sz="2400" dirty="0" err="1" smtClean="0">
                <a:latin typeface="Comic Sans MS" panose="030F0702030302020204" pitchFamily="66" charset="0"/>
              </a:rPr>
              <a:t>Repaglinid</a:t>
            </a:r>
            <a:r>
              <a:rPr lang="tr-TR" sz="2400" dirty="0" smtClean="0">
                <a:latin typeface="Comic Sans MS" panose="030F0702030302020204" pitchFamily="66" charset="0"/>
              </a:rPr>
              <a:t>, </a:t>
            </a:r>
            <a:r>
              <a:rPr lang="tr-TR" sz="2400" dirty="0" err="1" smtClean="0">
                <a:latin typeface="Comic Sans MS" panose="030F0702030302020204" pitchFamily="66" charset="0"/>
              </a:rPr>
              <a:t>Nateglinid</a:t>
            </a:r>
            <a:endParaRPr lang="tr-TR" sz="2400" dirty="0" smtClean="0">
              <a:latin typeface="Comic Sans MS" panose="030F0702030302020204" pitchFamily="66" charset="0"/>
            </a:endParaRPr>
          </a:p>
          <a:p>
            <a:pPr lvl="2"/>
            <a:r>
              <a:rPr lang="tr-TR" dirty="0" smtClean="0">
                <a:latin typeface="Comic Sans MS" panose="030F0702030302020204" pitchFamily="66" charset="0"/>
              </a:rPr>
              <a:t>Kısa etkililer</a:t>
            </a:r>
          </a:p>
          <a:p>
            <a:pPr lvl="2"/>
            <a:r>
              <a:rPr lang="tr-TR" dirty="0" smtClean="0">
                <a:latin typeface="Comic Sans MS" panose="030F0702030302020204" pitchFamily="66" charset="0"/>
              </a:rPr>
              <a:t>İftar ve sahur öğünü öncesi alınabilir.</a:t>
            </a:r>
            <a:endParaRPr lang="tr-TR" dirty="0">
              <a:latin typeface="Comic Sans MS" panose="030F0702030302020204" pitchFamily="66" charset="0"/>
            </a:endParaRPr>
          </a:p>
        </p:txBody>
      </p:sp>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0490248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latin typeface="Comic Sans MS" panose="030F0702030302020204" pitchFamily="66" charset="0"/>
              </a:rPr>
              <a:t>EPİDİAR çalışması</a:t>
            </a:r>
            <a:endParaRPr lang="tr-TR"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sz="2800" dirty="0" smtClean="0">
                <a:latin typeface="Comic Sans MS" panose="030F0702030302020204" pitchFamily="66" charset="0"/>
              </a:rPr>
              <a:t>Diyabetlilerde oruç tutma</a:t>
            </a:r>
          </a:p>
          <a:p>
            <a:r>
              <a:rPr lang="tr-TR" sz="2800" dirty="0" smtClean="0">
                <a:latin typeface="Comic Sans MS" panose="030F0702030302020204" pitchFamily="66" charset="0"/>
              </a:rPr>
              <a:t>13 İslam ülkesi; 11.173 hasta (çoğu Tip 2 DM)</a:t>
            </a:r>
          </a:p>
          <a:p>
            <a:r>
              <a:rPr lang="tr-TR" sz="2800" dirty="0" smtClean="0">
                <a:latin typeface="Comic Sans MS" panose="030F0702030302020204" pitchFamily="66" charset="0"/>
              </a:rPr>
              <a:t>Tip 2 </a:t>
            </a:r>
            <a:r>
              <a:rPr lang="tr-TR" sz="2800" dirty="0" err="1" smtClean="0">
                <a:latin typeface="Comic Sans MS" panose="030F0702030302020204" pitchFamily="66" charset="0"/>
              </a:rPr>
              <a:t>DM’lilerin</a:t>
            </a:r>
            <a:r>
              <a:rPr lang="tr-TR" sz="2800" dirty="0" smtClean="0">
                <a:latin typeface="Comic Sans MS" panose="030F0702030302020204" pitchFamily="66" charset="0"/>
              </a:rPr>
              <a:t> %79’u Ramazanda oruç tutar. </a:t>
            </a:r>
          </a:p>
          <a:p>
            <a:r>
              <a:rPr lang="tr-TR" sz="2800" dirty="0" smtClean="0">
                <a:latin typeface="Comic Sans MS" panose="030F0702030302020204" pitchFamily="66" charset="0"/>
              </a:rPr>
              <a:t>%50 hasta tedavi dozlarını değiştirir.</a:t>
            </a:r>
          </a:p>
          <a:p>
            <a:r>
              <a:rPr lang="tr-TR" sz="2800" dirty="0" smtClean="0">
                <a:latin typeface="Comic Sans MS" panose="030F0702030302020204" pitchFamily="66" charset="0"/>
              </a:rPr>
              <a:t>Ciddi hipoglisemi ve ciddi </a:t>
            </a:r>
            <a:r>
              <a:rPr lang="tr-TR" sz="2800" dirty="0" err="1" smtClean="0">
                <a:latin typeface="Comic Sans MS" panose="030F0702030302020204" pitchFamily="66" charset="0"/>
              </a:rPr>
              <a:t>hiperglisemi</a:t>
            </a:r>
            <a:r>
              <a:rPr lang="tr-TR" sz="2800" dirty="0" smtClean="0">
                <a:latin typeface="Comic Sans MS" panose="030F0702030302020204" pitchFamily="66" charset="0"/>
              </a:rPr>
              <a:t> riski anlamlı artmıştır. </a:t>
            </a:r>
          </a:p>
          <a:p>
            <a:r>
              <a:rPr lang="tr-TR" sz="2800" dirty="0" smtClean="0">
                <a:latin typeface="Comic Sans MS" panose="030F0702030302020204" pitchFamily="66" charset="0"/>
              </a:rPr>
              <a:t>Hastaneye yatma riski 3-7X artmıştır.</a:t>
            </a:r>
          </a:p>
          <a:p>
            <a:endParaRPr lang="tr-TR" sz="2800" dirty="0" smtClean="0">
              <a:latin typeface="Comic Sans MS" panose="030F0702030302020204" pitchFamily="66" charset="0"/>
            </a:endParaRPr>
          </a:p>
          <a:p>
            <a:endParaRPr lang="tr-TR" sz="2800" dirty="0">
              <a:latin typeface="Comic Sans MS" panose="030F0702030302020204" pitchFamily="66" charset="0"/>
            </a:endParaRPr>
          </a:p>
        </p:txBody>
      </p:sp>
      <p:sp>
        <p:nvSpPr>
          <p:cNvPr id="4" name="Metin kutusu 3"/>
          <p:cNvSpPr txBox="1"/>
          <p:nvPr/>
        </p:nvSpPr>
        <p:spPr>
          <a:xfrm>
            <a:off x="4724400" y="6412468"/>
            <a:ext cx="4336444" cy="369332"/>
          </a:xfrm>
          <a:prstGeom prst="rect">
            <a:avLst/>
          </a:prstGeom>
          <a:noFill/>
        </p:spPr>
        <p:txBody>
          <a:bodyPr wrap="none" rtlCol="0">
            <a:spAutoFit/>
          </a:bodyPr>
          <a:lstStyle/>
          <a:p>
            <a:r>
              <a:rPr lang="tr-TR" dirty="0" smtClean="0">
                <a:latin typeface="Comic Sans MS" panose="030F0702030302020204" pitchFamily="66" charset="0"/>
              </a:rPr>
              <a:t>EPIDIAR </a:t>
            </a:r>
            <a:r>
              <a:rPr lang="tr-TR" dirty="0" err="1" smtClean="0">
                <a:latin typeface="Comic Sans MS" panose="030F0702030302020204" pitchFamily="66" charset="0"/>
              </a:rPr>
              <a:t>Study</a:t>
            </a:r>
            <a:r>
              <a:rPr lang="tr-TR" dirty="0" smtClean="0">
                <a:latin typeface="Comic Sans MS" panose="030F0702030302020204" pitchFamily="66" charset="0"/>
              </a:rPr>
              <a:t>, </a:t>
            </a:r>
            <a:r>
              <a:rPr lang="tr-TR" dirty="0" err="1" smtClean="0">
                <a:latin typeface="Comic Sans MS" panose="030F0702030302020204" pitchFamily="66" charset="0"/>
              </a:rPr>
              <a:t>Diabetes</a:t>
            </a:r>
            <a:r>
              <a:rPr lang="tr-TR" dirty="0" smtClean="0">
                <a:latin typeface="Comic Sans MS" panose="030F0702030302020204" pitchFamily="66" charset="0"/>
              </a:rPr>
              <a:t> </a:t>
            </a:r>
            <a:r>
              <a:rPr lang="tr-TR" dirty="0" err="1" smtClean="0">
                <a:latin typeface="Comic Sans MS" panose="030F0702030302020204" pitchFamily="66" charset="0"/>
              </a:rPr>
              <a:t>Care</a:t>
            </a:r>
            <a:r>
              <a:rPr lang="tr-TR" dirty="0" smtClean="0">
                <a:latin typeface="Comic Sans MS" panose="030F0702030302020204" pitchFamily="66" charset="0"/>
              </a:rPr>
              <a:t>, 2004</a:t>
            </a:r>
            <a:endParaRPr lang="tr-TR" dirty="0">
              <a:latin typeface="Comic Sans MS" panose="030F0702030302020204" pitchFamily="66" charset="0"/>
            </a:endParaRPr>
          </a:p>
        </p:txBody>
      </p:sp>
      <p:pic>
        <p:nvPicPr>
          <p:cNvPr id="5"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7757723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latin typeface="Comic Sans MS" panose="030F0702030302020204" pitchFamily="66" charset="0"/>
              </a:rPr>
              <a:t>Kombinasyon ilaç tercihleri</a:t>
            </a:r>
            <a:endParaRPr lang="tr-TR"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dirty="0" err="1" smtClean="0">
                <a:latin typeface="Comic Sans MS" panose="030F0702030302020204" pitchFamily="66" charset="0"/>
              </a:rPr>
              <a:t>Metformin</a:t>
            </a:r>
            <a:r>
              <a:rPr lang="tr-TR" dirty="0" smtClean="0">
                <a:latin typeface="Comic Sans MS" panose="030F0702030302020204" pitchFamily="66" charset="0"/>
              </a:rPr>
              <a:t> ve </a:t>
            </a:r>
            <a:r>
              <a:rPr lang="tr-TR" dirty="0" err="1" smtClean="0">
                <a:latin typeface="Comic Sans MS" panose="030F0702030302020204" pitchFamily="66" charset="0"/>
              </a:rPr>
              <a:t>Sulfonilüreler</a:t>
            </a:r>
            <a:endParaRPr lang="tr-TR" dirty="0" smtClean="0">
              <a:latin typeface="Comic Sans MS" panose="030F0702030302020204" pitchFamily="66" charset="0"/>
            </a:endParaRPr>
          </a:p>
          <a:p>
            <a:r>
              <a:rPr lang="tr-TR" dirty="0" err="1" smtClean="0">
                <a:latin typeface="Comic Sans MS" panose="030F0702030302020204" pitchFamily="66" charset="0"/>
              </a:rPr>
              <a:t>Metformin</a:t>
            </a:r>
            <a:r>
              <a:rPr lang="tr-TR" dirty="0" smtClean="0">
                <a:latin typeface="Comic Sans MS" panose="030F0702030302020204" pitchFamily="66" charset="0"/>
              </a:rPr>
              <a:t> ve </a:t>
            </a:r>
            <a:r>
              <a:rPr lang="tr-TR" dirty="0" err="1" smtClean="0">
                <a:latin typeface="Comic Sans MS" panose="030F0702030302020204" pitchFamily="66" charset="0"/>
              </a:rPr>
              <a:t>Gliptinler</a:t>
            </a:r>
            <a:r>
              <a:rPr lang="tr-TR" dirty="0" smtClean="0">
                <a:latin typeface="Comic Sans MS" panose="030F0702030302020204" pitchFamily="66" charset="0"/>
              </a:rPr>
              <a:t> (DPP-4 </a:t>
            </a:r>
            <a:r>
              <a:rPr lang="tr-TR" dirty="0" err="1" smtClean="0">
                <a:latin typeface="Comic Sans MS" panose="030F0702030302020204" pitchFamily="66" charset="0"/>
              </a:rPr>
              <a:t>inh</a:t>
            </a:r>
            <a:r>
              <a:rPr lang="tr-TR" dirty="0" smtClean="0">
                <a:latin typeface="Comic Sans MS" panose="030F0702030302020204" pitchFamily="66" charset="0"/>
              </a:rPr>
              <a:t>.)</a:t>
            </a:r>
          </a:p>
          <a:p>
            <a:r>
              <a:rPr lang="tr-TR" dirty="0" err="1" smtClean="0">
                <a:latin typeface="Comic Sans MS" panose="030F0702030302020204" pitchFamily="66" charset="0"/>
              </a:rPr>
              <a:t>Sulfonilüre</a:t>
            </a:r>
            <a:r>
              <a:rPr lang="tr-TR" dirty="0" smtClean="0">
                <a:latin typeface="Comic Sans MS" panose="030F0702030302020204" pitchFamily="66" charset="0"/>
              </a:rPr>
              <a:t> yerine </a:t>
            </a:r>
            <a:r>
              <a:rPr lang="tr-TR" dirty="0" err="1" smtClean="0">
                <a:latin typeface="Comic Sans MS" panose="030F0702030302020204" pitchFamily="66" charset="0"/>
              </a:rPr>
              <a:t>Gliptin</a:t>
            </a:r>
            <a:r>
              <a:rPr lang="tr-TR" dirty="0" smtClean="0">
                <a:latin typeface="Comic Sans MS" panose="030F0702030302020204" pitchFamily="66" charset="0"/>
              </a:rPr>
              <a:t> kullanılabilir</a:t>
            </a:r>
            <a:endParaRPr lang="tr-TR" dirty="0">
              <a:latin typeface="Comic Sans MS" panose="030F0702030302020204" pitchFamily="66" charset="0"/>
            </a:endParaRPr>
          </a:p>
        </p:txBody>
      </p:sp>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25179605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latin typeface="Comic Sans MS" panose="030F0702030302020204" pitchFamily="66" charset="0"/>
              </a:rPr>
              <a:t>İnsülin kullanan hastalar</a:t>
            </a:r>
            <a:endParaRPr lang="tr-TR"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KŞ düşme riskleri çok yüksektir.</a:t>
            </a:r>
          </a:p>
          <a:p>
            <a:r>
              <a:rPr lang="tr-TR" dirty="0" smtClean="0">
                <a:latin typeface="Comic Sans MS" panose="030F0702030302020204" pitchFamily="66" charset="0"/>
              </a:rPr>
              <a:t>Tip 2 </a:t>
            </a:r>
            <a:r>
              <a:rPr lang="tr-TR" dirty="0" err="1" smtClean="0">
                <a:latin typeface="Comic Sans MS" panose="030F0702030302020204" pitchFamily="66" charset="0"/>
              </a:rPr>
              <a:t>DM’lilerde</a:t>
            </a:r>
            <a:r>
              <a:rPr lang="tr-TR" dirty="0" smtClean="0">
                <a:latin typeface="Comic Sans MS" panose="030F0702030302020204" pitchFamily="66" charset="0"/>
              </a:rPr>
              <a:t>, Tip 1 </a:t>
            </a:r>
            <a:r>
              <a:rPr lang="tr-TR" dirty="0" err="1" smtClean="0">
                <a:latin typeface="Comic Sans MS" panose="030F0702030302020204" pitchFamily="66" charset="0"/>
              </a:rPr>
              <a:t>DM’lilere</a:t>
            </a:r>
            <a:r>
              <a:rPr lang="tr-TR" dirty="0" smtClean="0">
                <a:latin typeface="Comic Sans MS" panose="030F0702030302020204" pitchFamily="66" charset="0"/>
              </a:rPr>
              <a:t> göre risk daha düşüktür.</a:t>
            </a:r>
          </a:p>
          <a:p>
            <a:r>
              <a:rPr lang="tr-TR" dirty="0" smtClean="0">
                <a:latin typeface="Comic Sans MS" panose="030F0702030302020204" pitchFamily="66" charset="0"/>
              </a:rPr>
              <a:t>Uzun etkili insülin kullanımında,</a:t>
            </a:r>
          </a:p>
          <a:p>
            <a:r>
              <a:rPr lang="tr-TR" dirty="0" smtClean="0">
                <a:latin typeface="Comic Sans MS" panose="030F0702030302020204" pitchFamily="66" charset="0"/>
              </a:rPr>
              <a:t>Yaşlılarda risk daha yüksektir.</a:t>
            </a:r>
            <a:endParaRPr lang="tr-TR" dirty="0">
              <a:latin typeface="Comic Sans MS" panose="030F0702030302020204" pitchFamily="66" charset="0"/>
            </a:endParaRPr>
          </a:p>
        </p:txBody>
      </p:sp>
    </p:spTree>
    <p:extLst>
      <p:ext uri="{BB962C8B-B14F-4D97-AF65-F5344CB8AC3E}">
        <p14:creationId xmlns:p14="http://schemas.microsoft.com/office/powerpoint/2010/main" val="15899772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smtClean="0">
                <a:solidFill>
                  <a:srgbClr val="FF0000"/>
                </a:solidFill>
                <a:latin typeface="Comic Sans MS" panose="030F0702030302020204" pitchFamily="66" charset="0"/>
              </a:rPr>
              <a:t>Ramazanda Diyabet Yönetimi (TEMD, 2017)</a:t>
            </a:r>
            <a:endParaRPr lang="tr-TR" sz="2800" b="1" dirty="0">
              <a:solidFill>
                <a:srgbClr val="FF0000"/>
              </a:solidFill>
              <a:latin typeface="Comic Sans MS" panose="030F0702030302020204" pitchFamily="66" charset="0"/>
            </a:endParaRPr>
          </a:p>
        </p:txBody>
      </p:sp>
      <p:pic>
        <p:nvPicPr>
          <p:cNvPr id="4" name="İçerik Yer Tutucusu 3"/>
          <p:cNvPicPr>
            <a:picLocks noGrp="1" noChangeAspect="1"/>
          </p:cNvPicPr>
          <p:nvPr>
            <p:ph idx="1"/>
          </p:nvPr>
        </p:nvPicPr>
        <p:blipFill>
          <a:blip r:embed="rId3"/>
          <a:stretch>
            <a:fillRect/>
          </a:stretch>
        </p:blipFill>
        <p:spPr>
          <a:xfrm>
            <a:off x="1573729" y="1600200"/>
            <a:ext cx="5996541" cy="4525963"/>
          </a:xfrm>
          <a:prstGeom prst="rect">
            <a:avLst/>
          </a:prstGeom>
        </p:spPr>
      </p:pic>
      <p:pic>
        <p:nvPicPr>
          <p:cNvPr id="5" name="2 Resim" descr="Yeni Güven Logo.png"/>
          <p:cNvPicPr>
            <a:picLocks noChangeAspect="1"/>
          </p:cNvPicPr>
          <p:nvPr/>
        </p:nvPicPr>
        <p:blipFill>
          <a:blip r:embed="rId4"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36059507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0" y="304800"/>
            <a:ext cx="8229600" cy="1143000"/>
          </a:xfrm>
        </p:spPr>
        <p:txBody>
          <a:bodyPr/>
          <a:lstStyle/>
          <a:p>
            <a:r>
              <a:rPr lang="tr-TR" sz="3600" b="1" dirty="0">
                <a:solidFill>
                  <a:srgbClr val="FF0000"/>
                </a:solidFill>
                <a:latin typeface="Comic Sans MS" panose="030F0702030302020204" pitchFamily="66" charset="0"/>
              </a:rPr>
              <a:t>Ramazanda Diyabet Yönetimi (TEMD, 2017)</a:t>
            </a:r>
            <a:endParaRPr lang="tr-TR" sz="3600" dirty="0"/>
          </a:p>
        </p:txBody>
      </p:sp>
      <p:sp>
        <p:nvSpPr>
          <p:cNvPr id="3" name="İçerik Yer Tutucusu 2"/>
          <p:cNvSpPr>
            <a:spLocks noGrp="1"/>
          </p:cNvSpPr>
          <p:nvPr>
            <p:ph idx="1"/>
          </p:nvPr>
        </p:nvSpPr>
        <p:spPr/>
        <p:txBody>
          <a:bodyPr/>
          <a:lstStyle/>
          <a:p>
            <a:r>
              <a:rPr lang="tr-TR" sz="2800" dirty="0" smtClean="0">
                <a:latin typeface="Comic Sans MS" panose="030F0702030302020204" pitchFamily="66" charset="0"/>
              </a:rPr>
              <a:t>Ramazandan 1-2 ay önce hekim tarafından değerlendirme</a:t>
            </a:r>
          </a:p>
          <a:p>
            <a:r>
              <a:rPr lang="tr-TR" sz="2800" dirty="0" smtClean="0">
                <a:latin typeface="Comic Sans MS" panose="030F0702030302020204" pitchFamily="66" charset="0"/>
              </a:rPr>
              <a:t>Hangi risk grubunda?</a:t>
            </a:r>
          </a:p>
          <a:p>
            <a:r>
              <a:rPr lang="tr-TR" sz="2800" dirty="0" smtClean="0">
                <a:latin typeface="Comic Sans MS" panose="030F0702030302020204" pitchFamily="66" charset="0"/>
              </a:rPr>
              <a:t>Hekiminin önerilerine uymalıdır.</a:t>
            </a:r>
          </a:p>
          <a:p>
            <a:r>
              <a:rPr lang="tr-TR" sz="2800" dirty="0" smtClean="0">
                <a:latin typeface="Comic Sans MS" panose="030F0702030302020204" pitchFamily="66" charset="0"/>
              </a:rPr>
              <a:t>Evde düzenli KŞ ölçümü</a:t>
            </a:r>
          </a:p>
          <a:p>
            <a:r>
              <a:rPr lang="tr-TR" sz="2800" dirty="0" smtClean="0">
                <a:latin typeface="Comic Sans MS" panose="030F0702030302020204" pitchFamily="66" charset="0"/>
              </a:rPr>
              <a:t>Beslenme düzeni, sıvı alımı</a:t>
            </a:r>
          </a:p>
          <a:p>
            <a:r>
              <a:rPr lang="tr-TR" sz="2800" dirty="0" smtClean="0">
                <a:latin typeface="Comic Sans MS" panose="030F0702030302020204" pitchFamily="66" charset="0"/>
              </a:rPr>
              <a:t>Egzersiz düzeni</a:t>
            </a:r>
          </a:p>
          <a:p>
            <a:r>
              <a:rPr lang="tr-TR" sz="2800" dirty="0" smtClean="0">
                <a:latin typeface="Comic Sans MS" panose="030F0702030302020204" pitchFamily="66" charset="0"/>
              </a:rPr>
              <a:t>İlaç düzeni…değişiklik?</a:t>
            </a:r>
          </a:p>
          <a:p>
            <a:r>
              <a:rPr lang="tr-TR" sz="2800" dirty="0" smtClean="0">
                <a:latin typeface="Comic Sans MS" panose="030F0702030302020204" pitchFamily="66" charset="0"/>
              </a:rPr>
              <a:t>Ramazan sonrası eski düzene dönülür</a:t>
            </a:r>
            <a:endParaRPr lang="tr-TR" sz="2800" dirty="0">
              <a:latin typeface="Comic Sans MS" panose="030F0702030302020204" pitchFamily="66" charset="0"/>
            </a:endParaRPr>
          </a:p>
        </p:txBody>
      </p:sp>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41488190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Metin kutusu 3"/>
          <p:cNvSpPr txBox="1"/>
          <p:nvPr/>
        </p:nvSpPr>
        <p:spPr>
          <a:xfrm>
            <a:off x="2819400" y="3352800"/>
            <a:ext cx="3424335" cy="646331"/>
          </a:xfrm>
          <a:prstGeom prst="rect">
            <a:avLst/>
          </a:prstGeom>
          <a:noFill/>
        </p:spPr>
        <p:txBody>
          <a:bodyPr wrap="none" rtlCol="0">
            <a:spAutoFit/>
          </a:bodyPr>
          <a:lstStyle/>
          <a:p>
            <a:r>
              <a:rPr lang="tr-TR" sz="3600" b="1" dirty="0" smtClean="0">
                <a:solidFill>
                  <a:srgbClr val="FF0000"/>
                </a:solidFill>
                <a:effectLst>
                  <a:outerShdw blurRad="38100" dist="38100" dir="2700000" algn="tl">
                    <a:srgbClr val="000000">
                      <a:alpha val="43137"/>
                    </a:srgbClr>
                  </a:outerShdw>
                </a:effectLst>
                <a:latin typeface="Comic Sans MS" panose="030F0702030302020204" pitchFamily="66" charset="0"/>
              </a:rPr>
              <a:t>TEŞEKKÜRLER</a:t>
            </a:r>
            <a:endParaRPr lang="tr-TR" sz="36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688780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latin typeface="Comic Sans MS" panose="030F0702030302020204" pitchFamily="66" charset="0"/>
              </a:rPr>
              <a:t>CREED Çalışması </a:t>
            </a:r>
            <a:endParaRPr lang="tr-TR" dirty="0">
              <a:solidFill>
                <a:srgbClr val="00B0F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dirty="0" smtClean="0">
                <a:latin typeface="Comic Sans MS" panose="030F0702030302020204" pitchFamily="66" charset="0"/>
              </a:rPr>
              <a:t>Tip 2 </a:t>
            </a:r>
            <a:r>
              <a:rPr lang="tr-TR" dirty="0" err="1" smtClean="0">
                <a:latin typeface="Comic Sans MS" panose="030F0702030302020204" pitchFamily="66" charset="0"/>
              </a:rPr>
              <a:t>DM’lilerin</a:t>
            </a:r>
            <a:r>
              <a:rPr lang="tr-TR" dirty="0" smtClean="0">
                <a:latin typeface="Comic Sans MS" panose="030F0702030302020204" pitchFamily="66" charset="0"/>
              </a:rPr>
              <a:t> %94’ü en az 15 gün; %64’ü tüm Ramazan ayında oruç tutuyor.</a:t>
            </a:r>
          </a:p>
          <a:p>
            <a:endParaRPr lang="tr-TR" dirty="0">
              <a:latin typeface="Comic Sans MS" panose="030F0702030302020204" pitchFamily="66" charset="0"/>
            </a:endParaRPr>
          </a:p>
        </p:txBody>
      </p:sp>
      <p:sp>
        <p:nvSpPr>
          <p:cNvPr id="5" name="Metin kutusu 4"/>
          <p:cNvSpPr txBox="1"/>
          <p:nvPr/>
        </p:nvSpPr>
        <p:spPr>
          <a:xfrm>
            <a:off x="6356343" y="6172200"/>
            <a:ext cx="2101857" cy="369332"/>
          </a:xfrm>
          <a:prstGeom prst="rect">
            <a:avLst/>
          </a:prstGeom>
          <a:noFill/>
        </p:spPr>
        <p:txBody>
          <a:bodyPr wrap="none" rtlCol="0">
            <a:spAutoFit/>
          </a:bodyPr>
          <a:lstStyle/>
          <a:p>
            <a:r>
              <a:rPr lang="tr-TR" dirty="0" err="1" smtClean="0">
                <a:latin typeface="Comic Sans MS" panose="030F0702030302020204" pitchFamily="66" charset="0"/>
              </a:rPr>
              <a:t>Diabet</a:t>
            </a:r>
            <a:r>
              <a:rPr lang="tr-TR" dirty="0" smtClean="0">
                <a:latin typeface="Comic Sans MS" panose="030F0702030302020204" pitchFamily="66" charset="0"/>
              </a:rPr>
              <a:t> </a:t>
            </a:r>
            <a:r>
              <a:rPr lang="tr-TR" dirty="0" err="1" smtClean="0">
                <a:latin typeface="Comic Sans MS" panose="030F0702030302020204" pitchFamily="66" charset="0"/>
              </a:rPr>
              <a:t>Med</a:t>
            </a:r>
            <a:r>
              <a:rPr lang="tr-TR" dirty="0" smtClean="0">
                <a:latin typeface="Comic Sans MS" panose="030F0702030302020204" pitchFamily="66" charset="0"/>
              </a:rPr>
              <a:t>, 2015</a:t>
            </a:r>
            <a:endParaRPr lang="tr-TR" dirty="0">
              <a:latin typeface="Comic Sans MS" panose="030F0702030302020204" pitchFamily="66" charset="0"/>
            </a:endParaRPr>
          </a:p>
        </p:txBody>
      </p:sp>
      <p:pic>
        <p:nvPicPr>
          <p:cNvPr id="6" name="2 Resim" descr="Yeni Güven Logo.png"/>
          <p:cNvPicPr>
            <a:picLocks noChangeAspect="1"/>
          </p:cNvPicPr>
          <p:nvPr/>
        </p:nvPicPr>
        <p:blipFill>
          <a:blip r:embed="rId2"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3935632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066800"/>
            <a:ext cx="8229600" cy="4525963"/>
          </a:xfrm>
        </p:spPr>
        <p:txBody>
          <a:bodyPr/>
          <a:lstStyle/>
          <a:p>
            <a:r>
              <a:rPr lang="tr-TR" dirty="0" smtClean="0">
                <a:latin typeface="Comic Sans MS" panose="030F0702030302020204" pitchFamily="66" charset="0"/>
              </a:rPr>
              <a:t>Oruç tutan diyabetli sayısı katlanarak artıyor. </a:t>
            </a:r>
          </a:p>
          <a:p>
            <a:r>
              <a:rPr lang="tr-TR" dirty="0" smtClean="0">
                <a:latin typeface="Comic Sans MS" panose="030F0702030302020204" pitchFamily="66" charset="0"/>
              </a:rPr>
              <a:t>Öneriler, uzman görüşlerine dayalı; kanıta dayalı bilgi çok eksik.</a:t>
            </a:r>
          </a:p>
          <a:p>
            <a:r>
              <a:rPr lang="tr-TR" dirty="0" smtClean="0">
                <a:latin typeface="Comic Sans MS" panose="030F0702030302020204" pitchFamily="66" charset="0"/>
              </a:rPr>
              <a:t>IDF, ADA, diğer uluslararası diyabet cemiyetleri daha hassas yaklaşımlara başladı.</a:t>
            </a:r>
          </a:p>
          <a:p>
            <a:r>
              <a:rPr lang="tr-TR" dirty="0" smtClean="0">
                <a:latin typeface="Comic Sans MS" panose="030F0702030302020204" pitchFamily="66" charset="0"/>
              </a:rPr>
              <a:t>Ulusal cemiyetlerimiz</a:t>
            </a:r>
          </a:p>
          <a:p>
            <a:r>
              <a:rPr lang="tr-TR" dirty="0" smtClean="0">
                <a:latin typeface="Comic Sans MS" panose="030F0702030302020204" pitchFamily="66" charset="0"/>
              </a:rPr>
              <a:t>Yeni kılavuzlar…</a:t>
            </a:r>
            <a:endParaRPr lang="tr-TR" dirty="0">
              <a:latin typeface="Comic Sans MS" panose="030F0702030302020204" pitchFamily="66" charset="0"/>
            </a:endParaRPr>
          </a:p>
        </p:txBody>
      </p:sp>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35897874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latin typeface="Comic Sans MS" panose="030F0702030302020204" pitchFamily="66" charset="0"/>
              </a:rPr>
              <a:t>Sağlıkta Karbonhidrat Metabolizması</a:t>
            </a:r>
            <a:endParaRPr lang="tr-TR" dirty="0">
              <a:solidFill>
                <a:srgbClr val="00B0F0"/>
              </a:solidFill>
              <a:latin typeface="Comic Sans MS" panose="030F0702030302020204" pitchFamily="66" charset="0"/>
            </a:endParaRPr>
          </a:p>
        </p:txBody>
      </p:sp>
      <p:pic>
        <p:nvPicPr>
          <p:cNvPr id="4" name="İçerik Yer Tutucusu 3"/>
          <p:cNvPicPr>
            <a:picLocks noGrp="1" noChangeAspect="1"/>
          </p:cNvPicPr>
          <p:nvPr>
            <p:ph idx="1"/>
          </p:nvPr>
        </p:nvPicPr>
        <p:blipFill rotWithShape="1">
          <a:blip r:embed="rId3"/>
          <a:srcRect l="968" t="8418"/>
          <a:stretch/>
        </p:blipFill>
        <p:spPr>
          <a:xfrm>
            <a:off x="1447800" y="1981200"/>
            <a:ext cx="6310053" cy="4144963"/>
          </a:xfrm>
          <a:prstGeom prst="rect">
            <a:avLst/>
          </a:prstGeom>
        </p:spPr>
      </p:pic>
      <p:pic>
        <p:nvPicPr>
          <p:cNvPr id="5" name="2 Resim" descr="Yeni Güven Logo.png"/>
          <p:cNvPicPr>
            <a:picLocks noChangeAspect="1"/>
          </p:cNvPicPr>
          <p:nvPr/>
        </p:nvPicPr>
        <p:blipFill>
          <a:blip r:embed="rId4"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0109156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619125" y="1653381"/>
            <a:ext cx="7905750" cy="4419600"/>
          </a:xfrm>
          <a:prstGeom prst="rect">
            <a:avLst/>
          </a:prstGeom>
        </p:spPr>
      </p:pic>
      <p:pic>
        <p:nvPicPr>
          <p:cNvPr id="4"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3544659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667000" y="1867694"/>
            <a:ext cx="3810000" cy="3990975"/>
          </a:xfrm>
          <a:prstGeom prst="rect">
            <a:avLst/>
          </a:prstGeom>
        </p:spPr>
      </p:pic>
      <p:pic>
        <p:nvPicPr>
          <p:cNvPr id="5" name="2 Resim" descr="Yeni Güven Logo.png"/>
          <p:cNvPicPr>
            <a:picLocks noChangeAspect="1"/>
          </p:cNvPicPr>
          <p:nvPr/>
        </p:nvPicPr>
        <p:blipFill>
          <a:blip r:embed="rId3"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9151919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B0F0"/>
                </a:solidFill>
                <a:latin typeface="Comic Sans MS" panose="030F0702030302020204" pitchFamily="66" charset="0"/>
              </a:rPr>
              <a:t>Diyabette </a:t>
            </a:r>
            <a:r>
              <a:rPr lang="tr-TR" dirty="0" err="1" smtClean="0">
                <a:solidFill>
                  <a:srgbClr val="00B0F0"/>
                </a:solidFill>
                <a:latin typeface="Comic Sans MS" panose="030F0702030302020204" pitchFamily="66" charset="0"/>
              </a:rPr>
              <a:t>Karbohidrat</a:t>
            </a:r>
            <a:r>
              <a:rPr lang="tr-TR" dirty="0" smtClean="0">
                <a:solidFill>
                  <a:srgbClr val="00B0F0"/>
                </a:solidFill>
                <a:latin typeface="Comic Sans MS" panose="030F0702030302020204" pitchFamily="66" charset="0"/>
              </a:rPr>
              <a:t> Metabolizması</a:t>
            </a:r>
            <a:endParaRPr lang="tr-TR" dirty="0">
              <a:solidFill>
                <a:srgbClr val="00B0F0"/>
              </a:solidFill>
              <a:latin typeface="Comic Sans MS" panose="030F0702030302020204" pitchFamily="66" charset="0"/>
            </a:endParaRPr>
          </a:p>
        </p:txBody>
      </p:sp>
      <p:pic>
        <p:nvPicPr>
          <p:cNvPr id="4" name="İçerik Yer Tutucusu 3"/>
          <p:cNvPicPr>
            <a:picLocks noGrp="1" noChangeAspect="1"/>
          </p:cNvPicPr>
          <p:nvPr>
            <p:ph idx="1"/>
          </p:nvPr>
        </p:nvPicPr>
        <p:blipFill>
          <a:blip r:embed="rId3"/>
          <a:stretch>
            <a:fillRect/>
          </a:stretch>
        </p:blipFill>
        <p:spPr>
          <a:xfrm>
            <a:off x="2298477" y="1600200"/>
            <a:ext cx="4547046" cy="4525963"/>
          </a:xfrm>
          <a:prstGeom prst="rect">
            <a:avLst/>
          </a:prstGeom>
        </p:spPr>
      </p:pic>
      <p:pic>
        <p:nvPicPr>
          <p:cNvPr id="5" name="2 Resim" descr="Yeni Güven Logo.png"/>
          <p:cNvPicPr>
            <a:picLocks noChangeAspect="1"/>
          </p:cNvPicPr>
          <p:nvPr/>
        </p:nvPicPr>
        <p:blipFill>
          <a:blip r:embed="rId4" cstate="print"/>
          <a:stretch>
            <a:fillRect/>
          </a:stretch>
        </p:blipFill>
        <p:spPr>
          <a:xfrm>
            <a:off x="7924800" y="0"/>
            <a:ext cx="1020938" cy="407099"/>
          </a:xfrm>
          <a:prstGeom prst="rect">
            <a:avLst/>
          </a:prstGeom>
        </p:spPr>
      </p:pic>
    </p:spTree>
    <p:extLst>
      <p:ext uri="{BB962C8B-B14F-4D97-AF65-F5344CB8AC3E}">
        <p14:creationId xmlns:p14="http://schemas.microsoft.com/office/powerpoint/2010/main" val="16219661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5105</TotalTime>
  <Words>2491</Words>
  <Application>Microsoft Macintosh PowerPoint</Application>
  <PresentationFormat>On-screen Show (4:3)</PresentationFormat>
  <Paragraphs>258</Paragraphs>
  <Slides>34</Slides>
  <Notes>21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Ramazan ve Diyabet</vt:lpstr>
      <vt:lpstr>PowerPoint Presentation</vt:lpstr>
      <vt:lpstr>EPİDİAR çalışması</vt:lpstr>
      <vt:lpstr>CREED Çalışması </vt:lpstr>
      <vt:lpstr>PowerPoint Presentation</vt:lpstr>
      <vt:lpstr>Sağlıkta Karbonhidrat Metabolizması</vt:lpstr>
      <vt:lpstr>PowerPoint Presentation</vt:lpstr>
      <vt:lpstr>PowerPoint Presentation</vt:lpstr>
      <vt:lpstr>Diyabette Karbohidrat Metabolizması</vt:lpstr>
      <vt:lpstr>Diyabette uzun süreli açlığın sonuçları</vt:lpstr>
      <vt:lpstr>PowerPoint Presentation</vt:lpstr>
      <vt:lpstr>Hipoglisemi belirtileri</vt:lpstr>
      <vt:lpstr>Diyabet ve Hipoglisemi</vt:lpstr>
      <vt:lpstr>Hiperglisemi  </vt:lpstr>
      <vt:lpstr>Dehidratasyon= Vücudun sıvısız kalması</vt:lpstr>
      <vt:lpstr>Susuzluk </vt:lpstr>
      <vt:lpstr>PowerPoint Presentation</vt:lpstr>
      <vt:lpstr>PowerPoint Presentation</vt:lpstr>
      <vt:lpstr>PowerPoint Presentation</vt:lpstr>
      <vt:lpstr>Ramazanda İdeal İlaç</vt:lpstr>
      <vt:lpstr>PowerPoint Presentation</vt:lpstr>
      <vt:lpstr>ÖNERİLER</vt:lpstr>
      <vt:lpstr>Ramazan ayında oruç tutan tip 1 ve tip 2 diyabetli hastalarda risk sınıflandırılması</vt:lpstr>
      <vt:lpstr>Ramazan ayında oruç tutan tip 1 ve tip 2 diyabetli hastalarda risk sınıflandırılması</vt:lpstr>
      <vt:lpstr>Ramazan ayında oruç tutan tip 1 ve tip 2 diyabetli hastalarda risk sınıflandırılması</vt:lpstr>
      <vt:lpstr>ÖNERİLER</vt:lpstr>
      <vt:lpstr>Medikal Tedavinin Düzenlenmesi </vt:lpstr>
      <vt:lpstr>PowerPoint Presentation</vt:lpstr>
      <vt:lpstr>Ağızdan ilaç kullanan hastalar</vt:lpstr>
      <vt:lpstr>Kombinasyon ilaç tercihleri</vt:lpstr>
      <vt:lpstr>İnsülin kullanan hastalar</vt:lpstr>
      <vt:lpstr>Ramazanda Diyabet Yönetimi (TEMD, 2017)</vt:lpstr>
      <vt:lpstr>Ramazanda Diyabet Yönetimi (TEMD, 2017)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Elif</dc:creator>
  <cp:lastModifiedBy>Bulent Unsal</cp:lastModifiedBy>
  <cp:revision>428</cp:revision>
  <cp:lastPrinted>1601-01-01T00:00:00Z</cp:lastPrinted>
  <dcterms:created xsi:type="dcterms:W3CDTF">1601-01-01T00:00:00Z</dcterms:created>
  <dcterms:modified xsi:type="dcterms:W3CDTF">2022-02-04T07:36:54Z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