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317" r:id="rId4"/>
    <p:sldId id="261" r:id="rId5"/>
    <p:sldId id="2147197833" r:id="rId6"/>
    <p:sldId id="263" r:id="rId7"/>
    <p:sldId id="2147197871" r:id="rId8"/>
    <p:sldId id="1201" r:id="rId9"/>
    <p:sldId id="266" r:id="rId10"/>
    <p:sldId id="264" r:id="rId11"/>
    <p:sldId id="268" r:id="rId12"/>
    <p:sldId id="269" r:id="rId13"/>
    <p:sldId id="2387" r:id="rId14"/>
    <p:sldId id="4297" r:id="rId15"/>
    <p:sldId id="2147197874" r:id="rId16"/>
    <p:sldId id="2507" r:id="rId17"/>
    <p:sldId id="4413" r:id="rId18"/>
    <p:sldId id="4414" r:id="rId19"/>
    <p:sldId id="4303" r:id="rId20"/>
    <p:sldId id="4304" r:id="rId21"/>
    <p:sldId id="4264" r:id="rId22"/>
    <p:sldId id="4269" r:id="rId23"/>
    <p:sldId id="4246" r:id="rId24"/>
    <p:sldId id="596" r:id="rId25"/>
    <p:sldId id="4272" r:id="rId26"/>
    <p:sldId id="4273" r:id="rId27"/>
    <p:sldId id="2147197873" r:id="rId28"/>
    <p:sldId id="318" r:id="rId29"/>
    <p:sldId id="319" r:id="rId30"/>
    <p:sldId id="310" r:id="rId31"/>
    <p:sldId id="311" r:id="rId32"/>
    <p:sldId id="312" r:id="rId33"/>
    <p:sldId id="322" r:id="rId34"/>
    <p:sldId id="302" r:id="rId35"/>
    <p:sldId id="2147197876" r:id="rId36"/>
    <p:sldId id="2147197872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6281"/>
  </p:normalViewPr>
  <p:slideViewPr>
    <p:cSldViewPr snapToGrid="0" snapToObjects="1">
      <p:cViewPr varScale="1">
        <p:scale>
          <a:sx n="115" d="100"/>
          <a:sy n="115" d="100"/>
        </p:scale>
        <p:origin x="2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Sayfa1!$B$2:$B$4</c:f>
              <c:strCache>
                <c:ptCount val="3"/>
                <c:pt idx="0">
                  <c:v>TURDEP - I</c:v>
                </c:pt>
                <c:pt idx="1">
                  <c:v>TEKHARF</c:v>
                </c:pt>
                <c:pt idx="2">
                  <c:v>TURDEP - II</c:v>
                </c:pt>
              </c:strCache>
            </c:strRef>
          </c:cat>
          <c:val>
            <c:numRef>
              <c:f>Sayfa1!$C$2:$C$4</c:f>
              <c:numCache>
                <c:formatCode>0.00%</c:formatCode>
                <c:ptCount val="3"/>
                <c:pt idx="0">
                  <c:v>7.1999999999999995E-2</c:v>
                </c:pt>
                <c:pt idx="1">
                  <c:v>0.11</c:v>
                </c:pt>
                <c:pt idx="2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1-B04A-AAFC-F3E809AFE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31008"/>
        <c:axId val="79132544"/>
      </c:barChart>
      <c:catAx>
        <c:axId val="7913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132544"/>
        <c:crosses val="autoZero"/>
        <c:auto val="1"/>
        <c:lblAlgn val="ctr"/>
        <c:lblOffset val="100"/>
        <c:noMultiLvlLbl val="0"/>
      </c:catAx>
      <c:valAx>
        <c:axId val="7913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913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Tip 2 DM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Sayfa1!$A$2:$A$7</c:f>
              <c:strCache>
                <c:ptCount val="6"/>
                <c:pt idx="0">
                  <c:v>HbA1c (&lt;%7)</c:v>
                </c:pt>
                <c:pt idx="1">
                  <c:v>LDL K (&lt;100mg/dl)</c:v>
                </c:pt>
                <c:pt idx="2">
                  <c:v>AKB (ofis &lt;140/90, ev&lt;135/85mmHg)</c:v>
                </c:pt>
                <c:pt idx="3">
                  <c:v>BKI (&lt;30kg/m2)</c:v>
                </c:pt>
                <c:pt idx="4">
                  <c:v>Egzersiz (&gt; 2gün/hft,&gt;30dk)</c:v>
                </c:pt>
                <c:pt idx="5">
                  <c:v>Sigara içmeme</c:v>
                </c:pt>
              </c:strCache>
            </c:strRef>
          </c:cat>
          <c:val>
            <c:numRef>
              <c:f>Sayfa1!$B$2:$B$7</c:f>
              <c:numCache>
                <c:formatCode>0.00%</c:formatCode>
                <c:ptCount val="6"/>
                <c:pt idx="0">
                  <c:v>0.40200000000000002</c:v>
                </c:pt>
                <c:pt idx="1">
                  <c:v>0.373</c:v>
                </c:pt>
                <c:pt idx="2">
                  <c:v>0.69099999999999995</c:v>
                </c:pt>
                <c:pt idx="3">
                  <c:v>0.41399999999999998</c:v>
                </c:pt>
                <c:pt idx="4">
                  <c:v>0.19600000000000001</c:v>
                </c:pt>
                <c:pt idx="5">
                  <c:v>0.873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E549-ABFD-D8C2371E159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Tip 1 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Sayfa1!$A$2:$A$7</c:f>
              <c:strCache>
                <c:ptCount val="6"/>
                <c:pt idx="0">
                  <c:v>HbA1c (&lt;%7)</c:v>
                </c:pt>
                <c:pt idx="1">
                  <c:v>LDL K (&lt;100mg/dl)</c:v>
                </c:pt>
                <c:pt idx="2">
                  <c:v>AKB (ofis &lt;140/90, ev&lt;135/85mmHg)</c:v>
                </c:pt>
                <c:pt idx="3">
                  <c:v>BKI (&lt;30kg/m2)</c:v>
                </c:pt>
                <c:pt idx="4">
                  <c:v>Egzersiz (&gt; 2gün/hft,&gt;30dk)</c:v>
                </c:pt>
                <c:pt idx="5">
                  <c:v>Sigara içmeme</c:v>
                </c:pt>
              </c:strCache>
            </c:strRef>
          </c:cat>
          <c:val>
            <c:numRef>
              <c:f>Sayfa1!$C$2:$C$7</c:f>
              <c:numCache>
                <c:formatCode>0.00%</c:formatCode>
                <c:ptCount val="6"/>
                <c:pt idx="0">
                  <c:v>0.153</c:v>
                </c:pt>
                <c:pt idx="1">
                  <c:v>0.45800000000000002</c:v>
                </c:pt>
                <c:pt idx="2">
                  <c:v>0.89600000000000002</c:v>
                </c:pt>
                <c:pt idx="3">
                  <c:v>0.91400000000000003</c:v>
                </c:pt>
                <c:pt idx="4">
                  <c:v>0.217</c:v>
                </c:pt>
                <c:pt idx="5" formatCode="0%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7-FF4D-A046-B8685B719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990576"/>
        <c:axId val="1783991120"/>
      </c:barChart>
      <c:catAx>
        <c:axId val="17839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3991120"/>
        <c:crosses val="autoZero"/>
        <c:auto val="1"/>
        <c:lblAlgn val="ctr"/>
        <c:lblOffset val="100"/>
        <c:noMultiLvlLbl val="0"/>
      </c:catAx>
      <c:valAx>
        <c:axId val="178399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399057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Tip 2 DM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Sayfa1!$A$2:$A$7</c:f>
              <c:strCache>
                <c:ptCount val="6"/>
                <c:pt idx="0">
                  <c:v>HbA1c (&lt;%7)</c:v>
                </c:pt>
                <c:pt idx="1">
                  <c:v>LDL K (&lt;100mg/dl)</c:v>
                </c:pt>
                <c:pt idx="2">
                  <c:v>AKB (ofis &lt;140/90, ev&lt;135/85mmHg)</c:v>
                </c:pt>
                <c:pt idx="3">
                  <c:v>BKI (&lt;30kg/m2)</c:v>
                </c:pt>
                <c:pt idx="4">
                  <c:v>Egzersiz (&gt; 2gün/hft,&gt;30dk)</c:v>
                </c:pt>
                <c:pt idx="5">
                  <c:v>Sigara içmeme</c:v>
                </c:pt>
              </c:strCache>
            </c:strRef>
          </c:cat>
          <c:val>
            <c:numRef>
              <c:f>Sayfa1!$B$2:$B$7</c:f>
              <c:numCache>
                <c:formatCode>0.00%</c:formatCode>
                <c:ptCount val="6"/>
                <c:pt idx="0">
                  <c:v>0.40200000000000002</c:v>
                </c:pt>
                <c:pt idx="1">
                  <c:v>0.373</c:v>
                </c:pt>
                <c:pt idx="2">
                  <c:v>0.69099999999999995</c:v>
                </c:pt>
                <c:pt idx="3">
                  <c:v>0.41399999999999998</c:v>
                </c:pt>
                <c:pt idx="4">
                  <c:v>0.19600000000000001</c:v>
                </c:pt>
                <c:pt idx="5">
                  <c:v>0.873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E549-ABFD-D8C2371E159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Tip 1 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Sayfa1!$A$2:$A$7</c:f>
              <c:strCache>
                <c:ptCount val="6"/>
                <c:pt idx="0">
                  <c:v>HbA1c (&lt;%7)</c:v>
                </c:pt>
                <c:pt idx="1">
                  <c:v>LDL K (&lt;100mg/dl)</c:v>
                </c:pt>
                <c:pt idx="2">
                  <c:v>AKB (ofis &lt;140/90, ev&lt;135/85mmHg)</c:v>
                </c:pt>
                <c:pt idx="3">
                  <c:v>BKI (&lt;30kg/m2)</c:v>
                </c:pt>
                <c:pt idx="4">
                  <c:v>Egzersiz (&gt; 2gün/hft,&gt;30dk)</c:v>
                </c:pt>
                <c:pt idx="5">
                  <c:v>Sigara içmeme</c:v>
                </c:pt>
              </c:strCache>
            </c:strRef>
          </c:cat>
          <c:val>
            <c:numRef>
              <c:f>Sayfa1!$C$2:$C$7</c:f>
              <c:numCache>
                <c:formatCode>0.00%</c:formatCode>
                <c:ptCount val="6"/>
                <c:pt idx="0">
                  <c:v>0.153</c:v>
                </c:pt>
                <c:pt idx="1">
                  <c:v>0.45800000000000002</c:v>
                </c:pt>
                <c:pt idx="2">
                  <c:v>0.89600000000000002</c:v>
                </c:pt>
                <c:pt idx="3">
                  <c:v>0.91400000000000003</c:v>
                </c:pt>
                <c:pt idx="4">
                  <c:v>0.217</c:v>
                </c:pt>
                <c:pt idx="5" formatCode="0%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7-FF4D-A046-B8685B719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989488"/>
        <c:axId val="1783990032"/>
      </c:barChart>
      <c:catAx>
        <c:axId val="178398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3990032"/>
        <c:crosses val="autoZero"/>
        <c:auto val="1"/>
        <c:lblAlgn val="ctr"/>
        <c:lblOffset val="100"/>
        <c:noMultiLvlLbl val="0"/>
      </c:catAx>
      <c:valAx>
        <c:axId val="178399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398948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A08BF-3AF3-4F48-AD71-F7E5E6EDEC8D}" type="doc">
      <dgm:prSet loTypeId="urn:microsoft.com/office/officeart/2005/8/layout/hProcess9" loCatId="" qsTypeId="urn:microsoft.com/office/officeart/2005/8/quickstyle/simple5" qsCatId="simple" csTypeId="urn:microsoft.com/office/officeart/2005/8/colors/colorful3" csCatId="colorful" phldr="1"/>
      <dgm:spPr/>
    </dgm:pt>
    <dgm:pt modelId="{69AD4FBB-09B5-414A-8440-24CAF4ADFB2C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800" b="1" dirty="0">
              <a:solidFill>
                <a:schemeClr val="tx1"/>
              </a:solidFill>
            </a:rPr>
            <a:t>İnsulin </a:t>
          </a:r>
          <a:r>
            <a:rPr lang="en-US" sz="1800" b="1" dirty="0" err="1">
              <a:solidFill>
                <a:schemeClr val="tx1"/>
              </a:solidFill>
            </a:rPr>
            <a:t>eksikliği</a:t>
          </a:r>
          <a:endParaRPr lang="en-US" sz="1800" b="1" dirty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r>
            <a:rPr lang="en-US" sz="1800" b="1" dirty="0">
              <a:solidFill>
                <a:schemeClr val="tx1"/>
              </a:solidFill>
            </a:rPr>
            <a:t>İnsulin </a:t>
          </a:r>
          <a:r>
            <a:rPr lang="en-US" sz="1800" b="1" dirty="0" err="1">
              <a:solidFill>
                <a:schemeClr val="tx1"/>
              </a:solidFill>
            </a:rPr>
            <a:t>direnci</a:t>
          </a:r>
          <a:endParaRPr lang="en-US" sz="1800" b="1" dirty="0">
            <a:solidFill>
              <a:schemeClr val="tx1"/>
            </a:solidFill>
          </a:endParaRPr>
        </a:p>
      </dgm:t>
    </dgm:pt>
    <dgm:pt modelId="{ACCC78C2-BEC8-3849-8A9E-880BBF0F5A4A}" type="parTrans" cxnId="{8089D76A-3F9C-454B-8A36-0FAF9CC8D6C8}">
      <dgm:prSet/>
      <dgm:spPr/>
      <dgm:t>
        <a:bodyPr/>
        <a:lstStyle/>
        <a:p>
          <a:endParaRPr lang="en-US"/>
        </a:p>
      </dgm:t>
    </dgm:pt>
    <dgm:pt modelId="{AFD166BE-BAF1-FB4F-939A-8E8206596875}" type="sibTrans" cxnId="{8089D76A-3F9C-454B-8A36-0FAF9CC8D6C8}">
      <dgm:prSet/>
      <dgm:spPr/>
      <dgm:t>
        <a:bodyPr/>
        <a:lstStyle/>
        <a:p>
          <a:endParaRPr lang="en-US"/>
        </a:p>
      </dgm:t>
    </dgm:pt>
    <dgm:pt modelId="{95547C75-5A27-7349-BDDD-9208A3036B14}">
      <dgm:prSet phldrT="[Text]" custT="1"/>
      <dgm:spPr/>
      <dgm:t>
        <a:bodyPr/>
        <a:lstStyle/>
        <a:p>
          <a:r>
            <a:rPr lang="en-US" sz="2400" dirty="0" err="1"/>
            <a:t>Glukoz</a:t>
          </a:r>
          <a:r>
            <a:rPr lang="en-US" sz="3200" dirty="0"/>
            <a:t> </a:t>
          </a:r>
          <a:r>
            <a:rPr lang="en-US" sz="3200" dirty="0">
              <a:latin typeface="Wingdings"/>
              <a:ea typeface="Wingdings"/>
              <a:cs typeface="Wingdings"/>
              <a:sym typeface="Wingdings"/>
            </a:rPr>
            <a:t></a:t>
          </a:r>
        </a:p>
      </dgm:t>
    </dgm:pt>
    <dgm:pt modelId="{C65FB5D0-0E74-4D40-8BE5-2C2C26ADD9B3}" type="parTrans" cxnId="{00327C6D-04B4-684E-899E-FE7EF10C86DF}">
      <dgm:prSet/>
      <dgm:spPr/>
      <dgm:t>
        <a:bodyPr/>
        <a:lstStyle/>
        <a:p>
          <a:endParaRPr lang="en-US"/>
        </a:p>
      </dgm:t>
    </dgm:pt>
    <dgm:pt modelId="{41965230-2944-834F-861F-31433ED64C2F}" type="sibTrans" cxnId="{00327C6D-04B4-684E-899E-FE7EF10C86DF}">
      <dgm:prSet/>
      <dgm:spPr/>
      <dgm:t>
        <a:bodyPr/>
        <a:lstStyle/>
        <a:p>
          <a:endParaRPr lang="en-US"/>
        </a:p>
      </dgm:t>
    </dgm:pt>
    <dgm:pt modelId="{57859407-FB47-214B-B917-3AD300D9D477}">
      <dgm:prSet phldrT="[Text]" custT="1"/>
      <dgm:spPr/>
      <dgm:t>
        <a:bodyPr/>
        <a:lstStyle/>
        <a:p>
          <a:r>
            <a:rPr lang="en-US" sz="2400" dirty="0" err="1"/>
            <a:t>Komplikasyon</a:t>
          </a:r>
          <a:endParaRPr lang="en-US" sz="1200" dirty="0"/>
        </a:p>
      </dgm:t>
    </dgm:pt>
    <dgm:pt modelId="{64F0F05D-184D-4145-A5A0-9C854AC6067D}" type="parTrans" cxnId="{45327E00-A00C-7145-9E15-98876E04C91D}">
      <dgm:prSet/>
      <dgm:spPr/>
      <dgm:t>
        <a:bodyPr/>
        <a:lstStyle/>
        <a:p>
          <a:endParaRPr lang="en-US"/>
        </a:p>
      </dgm:t>
    </dgm:pt>
    <dgm:pt modelId="{676C5516-00EF-9241-A11A-047244CAD665}" type="sibTrans" cxnId="{45327E00-A00C-7145-9E15-98876E04C91D}">
      <dgm:prSet/>
      <dgm:spPr/>
      <dgm:t>
        <a:bodyPr/>
        <a:lstStyle/>
        <a:p>
          <a:endParaRPr lang="en-US"/>
        </a:p>
      </dgm:t>
    </dgm:pt>
    <dgm:pt modelId="{4012A7BC-BD40-8841-8D27-9B74BEA1C0BE}" type="pres">
      <dgm:prSet presAssocID="{257A08BF-3AF3-4F48-AD71-F7E5E6EDEC8D}" presName="CompostProcess" presStyleCnt="0">
        <dgm:presLayoutVars>
          <dgm:dir/>
          <dgm:resizeHandles val="exact"/>
        </dgm:presLayoutVars>
      </dgm:prSet>
      <dgm:spPr/>
    </dgm:pt>
    <dgm:pt modelId="{886E790C-A313-294E-BAA2-14A2E6980283}" type="pres">
      <dgm:prSet presAssocID="{257A08BF-3AF3-4F48-AD71-F7E5E6EDEC8D}" presName="arrow" presStyleLbl="bgShp" presStyleIdx="0" presStyleCnt="1" custScaleX="112707"/>
      <dgm:spPr/>
    </dgm:pt>
    <dgm:pt modelId="{316E9F11-F1D6-2B4E-8FBB-DB51CBE41116}" type="pres">
      <dgm:prSet presAssocID="{257A08BF-3AF3-4F48-AD71-F7E5E6EDEC8D}" presName="linearProcess" presStyleCnt="0"/>
      <dgm:spPr/>
    </dgm:pt>
    <dgm:pt modelId="{681C3708-925F-DA43-A48F-E8A20009CEE7}" type="pres">
      <dgm:prSet presAssocID="{69AD4FBB-09B5-414A-8440-24CAF4ADFB2C}" presName="textNode" presStyleLbl="node1" presStyleIdx="0" presStyleCnt="3" custScaleX="72618" custScaleY="87434">
        <dgm:presLayoutVars>
          <dgm:bulletEnabled val="1"/>
        </dgm:presLayoutVars>
      </dgm:prSet>
      <dgm:spPr/>
    </dgm:pt>
    <dgm:pt modelId="{AD5610BE-69ED-EC49-8F4C-A8A82E8563D3}" type="pres">
      <dgm:prSet presAssocID="{AFD166BE-BAF1-FB4F-939A-8E8206596875}" presName="sibTrans" presStyleCnt="0"/>
      <dgm:spPr/>
    </dgm:pt>
    <dgm:pt modelId="{857954A3-6F3D-AF45-8D27-15EC21F4BCCB}" type="pres">
      <dgm:prSet presAssocID="{95547C75-5A27-7349-BDDD-9208A3036B14}" presName="textNode" presStyleLbl="node1" presStyleIdx="1" presStyleCnt="3" custScaleX="82820" custScaleY="70633">
        <dgm:presLayoutVars>
          <dgm:bulletEnabled val="1"/>
        </dgm:presLayoutVars>
      </dgm:prSet>
      <dgm:spPr/>
    </dgm:pt>
    <dgm:pt modelId="{A5F907DC-101C-CC45-9517-A4446726BBC5}" type="pres">
      <dgm:prSet presAssocID="{41965230-2944-834F-861F-31433ED64C2F}" presName="sibTrans" presStyleCnt="0"/>
      <dgm:spPr/>
    </dgm:pt>
    <dgm:pt modelId="{05AB8A8D-BCB4-2344-9C81-36A7C9FD42FC}" type="pres">
      <dgm:prSet presAssocID="{57859407-FB47-214B-B917-3AD300D9D477}" presName="textNode" presStyleLbl="node1" presStyleIdx="2" presStyleCnt="3" custScaleX="76592" custScaleY="66433">
        <dgm:presLayoutVars>
          <dgm:bulletEnabled val="1"/>
        </dgm:presLayoutVars>
      </dgm:prSet>
      <dgm:spPr/>
    </dgm:pt>
  </dgm:ptLst>
  <dgm:cxnLst>
    <dgm:cxn modelId="{45327E00-A00C-7145-9E15-98876E04C91D}" srcId="{257A08BF-3AF3-4F48-AD71-F7E5E6EDEC8D}" destId="{57859407-FB47-214B-B917-3AD300D9D477}" srcOrd="2" destOrd="0" parTransId="{64F0F05D-184D-4145-A5A0-9C854AC6067D}" sibTransId="{676C5516-00EF-9241-A11A-047244CAD665}"/>
    <dgm:cxn modelId="{FDF5B812-07A9-4CD4-BF34-5A55E1B97F28}" type="presOf" srcId="{57859407-FB47-214B-B917-3AD300D9D477}" destId="{05AB8A8D-BCB4-2344-9C81-36A7C9FD42FC}" srcOrd="0" destOrd="0" presId="urn:microsoft.com/office/officeart/2005/8/layout/hProcess9"/>
    <dgm:cxn modelId="{BD8ADC59-76E2-4763-96C9-5C6AF5E70BEC}" type="presOf" srcId="{257A08BF-3AF3-4F48-AD71-F7E5E6EDEC8D}" destId="{4012A7BC-BD40-8841-8D27-9B74BEA1C0BE}" srcOrd="0" destOrd="0" presId="urn:microsoft.com/office/officeart/2005/8/layout/hProcess9"/>
    <dgm:cxn modelId="{8089D76A-3F9C-454B-8A36-0FAF9CC8D6C8}" srcId="{257A08BF-3AF3-4F48-AD71-F7E5E6EDEC8D}" destId="{69AD4FBB-09B5-414A-8440-24CAF4ADFB2C}" srcOrd="0" destOrd="0" parTransId="{ACCC78C2-BEC8-3849-8A9E-880BBF0F5A4A}" sibTransId="{AFD166BE-BAF1-FB4F-939A-8E8206596875}"/>
    <dgm:cxn modelId="{00327C6D-04B4-684E-899E-FE7EF10C86DF}" srcId="{257A08BF-3AF3-4F48-AD71-F7E5E6EDEC8D}" destId="{95547C75-5A27-7349-BDDD-9208A3036B14}" srcOrd="1" destOrd="0" parTransId="{C65FB5D0-0E74-4D40-8BE5-2C2C26ADD9B3}" sibTransId="{41965230-2944-834F-861F-31433ED64C2F}"/>
    <dgm:cxn modelId="{90B07370-3897-49D6-97A5-9A5A685DCEBD}" type="presOf" srcId="{69AD4FBB-09B5-414A-8440-24CAF4ADFB2C}" destId="{681C3708-925F-DA43-A48F-E8A20009CEE7}" srcOrd="0" destOrd="0" presId="urn:microsoft.com/office/officeart/2005/8/layout/hProcess9"/>
    <dgm:cxn modelId="{7B7DEF84-CCEB-4817-8C8D-75C77D43690D}" type="presOf" srcId="{95547C75-5A27-7349-BDDD-9208A3036B14}" destId="{857954A3-6F3D-AF45-8D27-15EC21F4BCCB}" srcOrd="0" destOrd="0" presId="urn:microsoft.com/office/officeart/2005/8/layout/hProcess9"/>
    <dgm:cxn modelId="{49A51377-2BEA-4421-918C-C049565C8F25}" type="presParOf" srcId="{4012A7BC-BD40-8841-8D27-9B74BEA1C0BE}" destId="{886E790C-A313-294E-BAA2-14A2E6980283}" srcOrd="0" destOrd="0" presId="urn:microsoft.com/office/officeart/2005/8/layout/hProcess9"/>
    <dgm:cxn modelId="{8E7910C0-FBA7-45B8-A614-6A0F3AF43A07}" type="presParOf" srcId="{4012A7BC-BD40-8841-8D27-9B74BEA1C0BE}" destId="{316E9F11-F1D6-2B4E-8FBB-DB51CBE41116}" srcOrd="1" destOrd="0" presId="urn:microsoft.com/office/officeart/2005/8/layout/hProcess9"/>
    <dgm:cxn modelId="{90E72514-0E67-4332-9B66-9A4B11C32BB9}" type="presParOf" srcId="{316E9F11-F1D6-2B4E-8FBB-DB51CBE41116}" destId="{681C3708-925F-DA43-A48F-E8A20009CEE7}" srcOrd="0" destOrd="0" presId="urn:microsoft.com/office/officeart/2005/8/layout/hProcess9"/>
    <dgm:cxn modelId="{2FE4792D-6824-429C-85C5-1EF941F19383}" type="presParOf" srcId="{316E9F11-F1D6-2B4E-8FBB-DB51CBE41116}" destId="{AD5610BE-69ED-EC49-8F4C-A8A82E8563D3}" srcOrd="1" destOrd="0" presId="urn:microsoft.com/office/officeart/2005/8/layout/hProcess9"/>
    <dgm:cxn modelId="{E58A0E0E-744C-4BB3-9F22-7ABFC327038E}" type="presParOf" srcId="{316E9F11-F1D6-2B4E-8FBB-DB51CBE41116}" destId="{857954A3-6F3D-AF45-8D27-15EC21F4BCCB}" srcOrd="2" destOrd="0" presId="urn:microsoft.com/office/officeart/2005/8/layout/hProcess9"/>
    <dgm:cxn modelId="{E73BB4AC-941E-46FB-BCC9-7F98C21A1412}" type="presParOf" srcId="{316E9F11-F1D6-2B4E-8FBB-DB51CBE41116}" destId="{A5F907DC-101C-CC45-9517-A4446726BBC5}" srcOrd="3" destOrd="0" presId="urn:microsoft.com/office/officeart/2005/8/layout/hProcess9"/>
    <dgm:cxn modelId="{4CC4C46B-1313-435A-87E7-FBD3F673E1CE}" type="presParOf" srcId="{316E9F11-F1D6-2B4E-8FBB-DB51CBE41116}" destId="{05AB8A8D-BCB4-2344-9C81-36A7C9FD42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E790C-A313-294E-BAA2-14A2E6980283}">
      <dsp:nvSpPr>
        <dsp:cNvPr id="0" name=""/>
        <dsp:cNvSpPr/>
      </dsp:nvSpPr>
      <dsp:spPr>
        <a:xfrm>
          <a:off x="170124" y="0"/>
          <a:ext cx="7762741" cy="302368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1C3708-925F-DA43-A48F-E8A20009CEE7}">
      <dsp:nvSpPr>
        <dsp:cNvPr id="0" name=""/>
        <dsp:cNvSpPr/>
      </dsp:nvSpPr>
      <dsp:spPr>
        <a:xfrm>
          <a:off x="620500" y="983097"/>
          <a:ext cx="1893986" cy="10574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İnsulin </a:t>
          </a:r>
          <a:r>
            <a:rPr lang="en-US" sz="1800" b="1" kern="1200" dirty="0" err="1">
              <a:solidFill>
                <a:schemeClr val="tx1"/>
              </a:solidFill>
            </a:rPr>
            <a:t>eksikliği</a:t>
          </a:r>
          <a:endParaRPr lang="en-US" sz="18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İnsulin </a:t>
          </a:r>
          <a:r>
            <a:rPr lang="en-US" sz="1800" b="1" kern="1200" dirty="0" err="1">
              <a:solidFill>
                <a:schemeClr val="tx1"/>
              </a:solidFill>
            </a:rPr>
            <a:t>direnci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72123" y="1034720"/>
        <a:ext cx="1790740" cy="954246"/>
      </dsp:txXfrm>
    </dsp:sp>
    <dsp:sp modelId="{857954A3-6F3D-AF45-8D27-15EC21F4BCCB}">
      <dsp:nvSpPr>
        <dsp:cNvPr id="0" name=""/>
        <dsp:cNvSpPr/>
      </dsp:nvSpPr>
      <dsp:spPr>
        <a:xfrm>
          <a:off x="2919636" y="1084699"/>
          <a:ext cx="2160069" cy="854288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Glukoz</a:t>
          </a:r>
          <a:r>
            <a:rPr lang="en-US" sz="3200" kern="1200" dirty="0"/>
            <a:t> </a:t>
          </a:r>
          <a:r>
            <a:rPr lang="en-US" sz="3200" kern="1200" dirty="0">
              <a:latin typeface="Wingdings"/>
              <a:ea typeface="Wingdings"/>
              <a:cs typeface="Wingdings"/>
              <a:sym typeface="Wingdings"/>
            </a:rPr>
            <a:t></a:t>
          </a:r>
        </a:p>
      </dsp:txBody>
      <dsp:txXfrm>
        <a:off x="2961339" y="1126402"/>
        <a:ext cx="2076663" cy="770882"/>
      </dsp:txXfrm>
    </dsp:sp>
    <dsp:sp modelId="{05AB8A8D-BCB4-2344-9C81-36A7C9FD42FC}">
      <dsp:nvSpPr>
        <dsp:cNvPr id="0" name=""/>
        <dsp:cNvSpPr/>
      </dsp:nvSpPr>
      <dsp:spPr>
        <a:xfrm>
          <a:off x="5484855" y="1110098"/>
          <a:ext cx="1997634" cy="80349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Komplikasyon</a:t>
          </a:r>
          <a:endParaRPr lang="en-US" sz="1200" kern="1200" dirty="0"/>
        </a:p>
      </dsp:txBody>
      <dsp:txXfrm>
        <a:off x="5524078" y="1149321"/>
        <a:ext cx="1919188" cy="72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0.07074</cdr:x>
      <cdr:y>0.01741</cdr:y>
    </cdr:from>
    <cdr:to>
      <cdr:x>0.9008</cdr:x>
      <cdr:y>0.11914</cdr:y>
    </cdr:to>
    <cdr:sp macro="" textlink="">
      <cdr:nvSpPr>
        <cdr:cNvPr id="2" name="Sağ Küme Ayracı 1">
          <a:extLst xmlns:a="http://schemas.openxmlformats.org/drawingml/2006/main">
            <a:ext uri="{FF2B5EF4-FFF2-40B4-BE49-F238E27FC236}">
              <a16:creationId xmlns:a16="http://schemas.microsoft.com/office/drawing/2014/main" id="{5CA20A7F-02DB-894D-8C04-955A1292DB9B}"/>
            </a:ext>
          </a:extLst>
        </cdr:cNvPr>
        <cdr:cNvSpPr/>
      </cdr:nvSpPr>
      <cdr:spPr>
        <a:xfrm xmlns:a="http://schemas.openxmlformats.org/drawingml/2006/main" rot="16200000">
          <a:off x="4886831" y="-4067200"/>
          <a:ext cx="442661" cy="8728574"/>
        </a:xfrm>
        <a:prstGeom xmlns:a="http://schemas.openxmlformats.org/drawingml/2006/main" prst="rightBrace">
          <a:avLst/>
        </a:prstGeom>
        <a:ln xmlns:a="http://schemas.openxmlformats.org/drawingml/2006/main" w="38100" cmpd="sng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0.0804</cdr:x>
      <cdr:y>0.17418</cdr:y>
    </cdr:from>
    <cdr:to>
      <cdr:x>0.43187</cdr:x>
      <cdr:y>0.27591</cdr:y>
    </cdr:to>
    <cdr:sp macro="" textlink="">
      <cdr:nvSpPr>
        <cdr:cNvPr id="4" name="Sağ Küme Ayracı 3">
          <a:extLst xmlns:a="http://schemas.openxmlformats.org/drawingml/2006/main">
            <a:ext uri="{FF2B5EF4-FFF2-40B4-BE49-F238E27FC236}">
              <a16:creationId xmlns:a16="http://schemas.microsoft.com/office/drawing/2014/main" id="{F631FE3E-48F1-4243-9624-4F4F972E0DAB}"/>
            </a:ext>
          </a:extLst>
        </cdr:cNvPr>
        <cdr:cNvSpPr/>
      </cdr:nvSpPr>
      <cdr:spPr>
        <a:xfrm xmlns:a="http://schemas.openxmlformats.org/drawingml/2006/main" rot="16200000">
          <a:off x="2472092" y="-868692"/>
          <a:ext cx="442662" cy="3695918"/>
        </a:xfrm>
        <a:prstGeom xmlns:a="http://schemas.openxmlformats.org/drawingml/2006/main" prst="rightBrace">
          <a:avLst/>
        </a:prstGeom>
        <a:ln xmlns:a="http://schemas.openxmlformats.org/drawingml/2006/main" w="38100" cmpd="sng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0.07074</cdr:x>
      <cdr:y>0.01741</cdr:y>
    </cdr:from>
    <cdr:to>
      <cdr:x>0.93378</cdr:x>
      <cdr:y>0.11914</cdr:y>
    </cdr:to>
    <cdr:sp macro="" textlink="">
      <cdr:nvSpPr>
        <cdr:cNvPr id="2" name="Sağ Küme Ayracı 1">
          <a:extLst xmlns:a="http://schemas.openxmlformats.org/drawingml/2006/main">
            <a:ext uri="{FF2B5EF4-FFF2-40B4-BE49-F238E27FC236}">
              <a16:creationId xmlns:a16="http://schemas.microsoft.com/office/drawing/2014/main" id="{5CA20A7F-02DB-894D-8C04-955A1292DB9B}"/>
            </a:ext>
          </a:extLst>
        </cdr:cNvPr>
        <cdr:cNvSpPr/>
      </cdr:nvSpPr>
      <cdr:spPr>
        <a:xfrm xmlns:a="http://schemas.openxmlformats.org/drawingml/2006/main" rot="16200000">
          <a:off x="5060253" y="-4240622"/>
          <a:ext cx="442661" cy="9075418"/>
        </a:xfrm>
        <a:prstGeom xmlns:a="http://schemas.openxmlformats.org/drawingml/2006/main" prst="rightBrace">
          <a:avLst/>
        </a:prstGeom>
        <a:ln xmlns:a="http://schemas.openxmlformats.org/drawingml/2006/main" w="38100" cmpd="sng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0.09662</cdr:x>
      <cdr:y>0.12732</cdr:y>
    </cdr:from>
    <cdr:to>
      <cdr:x>0.42386</cdr:x>
      <cdr:y>0.25128</cdr:y>
    </cdr:to>
    <cdr:sp macro="" textlink="">
      <cdr:nvSpPr>
        <cdr:cNvPr id="3" name="Sağ Küme Ayracı 2">
          <a:extLst xmlns:a="http://schemas.openxmlformats.org/drawingml/2006/main">
            <a:ext uri="{FF2B5EF4-FFF2-40B4-BE49-F238E27FC236}">
              <a16:creationId xmlns:a16="http://schemas.microsoft.com/office/drawing/2014/main" id="{2870A5E0-5A28-3943-90D4-DE90205923DE}"/>
            </a:ext>
          </a:extLst>
        </cdr:cNvPr>
        <cdr:cNvSpPr/>
      </cdr:nvSpPr>
      <cdr:spPr>
        <a:xfrm xmlns:a="http://schemas.openxmlformats.org/drawingml/2006/main" rot="16200000">
          <a:off x="2466872" y="-896872"/>
          <a:ext cx="539396" cy="3441140"/>
        </a:xfrm>
        <a:prstGeom xmlns:a="http://schemas.openxmlformats.org/drawingml/2006/main" prst="rightBrace">
          <a:avLst/>
        </a:prstGeom>
        <a:ln xmlns:a="http://schemas.openxmlformats.org/drawingml/2006/main" w="38100" cmpd="sng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0E68-BC6F-0643-8F56-49D4B55DBE8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75C0-15B8-5343-A03E-4F55209F4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22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10000"/>
              </a:lnSpc>
              <a:buNone/>
            </a:pPr>
            <a:r>
              <a:rPr lang="tr-TR" sz="2400" dirty="0"/>
              <a:t>Erişkinlerde diyabet </a:t>
            </a:r>
            <a:r>
              <a:rPr lang="tr-TR" sz="2400" dirty="0" err="1"/>
              <a:t>prevalansı</a:t>
            </a:r>
            <a:r>
              <a:rPr lang="tr-TR" sz="2400" dirty="0"/>
              <a:t> </a:t>
            </a:r>
          </a:p>
          <a:p>
            <a:pPr lvl="1">
              <a:lnSpc>
                <a:spcPct val="210000"/>
              </a:lnSpc>
            </a:pPr>
            <a:r>
              <a:rPr lang="tr-TR" dirty="0"/>
              <a:t>TURDEP-I (2002) </a:t>
            </a:r>
            <a:r>
              <a:rPr lang="tr-TR" dirty="0">
                <a:sym typeface="Wingdings" pitchFamily="2" charset="2"/>
              </a:rPr>
              <a:t> %7.2</a:t>
            </a:r>
          </a:p>
          <a:p>
            <a:pPr lvl="1">
              <a:lnSpc>
                <a:spcPct val="210000"/>
              </a:lnSpc>
            </a:pPr>
            <a:r>
              <a:rPr lang="tr-TR" dirty="0">
                <a:sym typeface="Wingdings" pitchFamily="2" charset="2"/>
              </a:rPr>
              <a:t>TEKHARF (2005)  %11</a:t>
            </a:r>
          </a:p>
          <a:p>
            <a:pPr lvl="1">
              <a:lnSpc>
                <a:spcPct val="210000"/>
              </a:lnSpc>
            </a:pPr>
            <a:r>
              <a:rPr lang="tr-TR" dirty="0"/>
              <a:t>TURDEP-II (2013) </a:t>
            </a:r>
            <a:r>
              <a:rPr lang="tr-TR" dirty="0">
                <a:sym typeface="Wingdings" pitchFamily="2" charset="2"/>
              </a:rPr>
              <a:t> %13.7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5293-1910-3A4F-BEA4-639D5B749EE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69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Türkiye Diyabet </a:t>
            </a:r>
            <a:r>
              <a:rPr lang="tr-TR" dirty="0" err="1"/>
              <a:t>Onleme</a:t>
            </a:r>
            <a:r>
              <a:rPr lang="tr-TR" dirty="0"/>
              <a:t> ve Kontrol Programı (</a:t>
            </a:r>
            <a:r>
              <a:rPr lang="tr-TR" dirty="0" err="1"/>
              <a:t>Turkey</a:t>
            </a:r>
            <a:r>
              <a:rPr lang="tr-TR" dirty="0"/>
              <a:t>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Prevention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Control </a:t>
            </a:r>
            <a:r>
              <a:rPr lang="tr-TR" dirty="0" err="1"/>
              <a:t>Programme</a:t>
            </a:r>
            <a:r>
              <a:rPr lang="tr-TR" dirty="0"/>
              <a:t>) 2011 – 2014.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October</a:t>
            </a:r>
            <a:r>
              <a:rPr lang="tr-TR" dirty="0"/>
              <a:t> 17, 2013 at http://</a:t>
            </a:r>
            <a:r>
              <a:rPr lang="tr-TR" dirty="0" err="1"/>
              <a:t>www.diyabet.gov.tr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 </a:t>
            </a:r>
            <a:r>
              <a:rPr lang="tr-TR" dirty="0" err="1"/>
              <a:t>news</a:t>
            </a:r>
            <a:r>
              <a:rPr lang="tr-TR" dirty="0"/>
              <a:t>/2011/</a:t>
            </a:r>
            <a:r>
              <a:rPr lang="tr-TR" dirty="0" err="1"/>
              <a:t>eylul</a:t>
            </a:r>
            <a:r>
              <a:rPr lang="tr-TR" dirty="0"/>
              <a:t>/</a:t>
            </a:r>
            <a:r>
              <a:rPr lang="tr-TR" dirty="0" err="1"/>
              <a:t>diyabet_kitap.pdf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2130-EE32-EF4F-8B0D-0188AAA383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0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T2D’nin ekonomik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yükünu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incelediğimizde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Türkiye’de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üçüncu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basamak bir hastanedeki hasta kayıtlarına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göre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2010 yılı itibariyle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ödeyici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kurum perspektifinden, T2D maliyet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yükünün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11,4 milyar ile 12,9 milyar TL arasında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olduğu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hesaplanmıştır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5293-1910-3A4F-BEA4-639D5B749EE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90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2012 dolar kuru yıl ortalaması 1.8 TL</a:t>
            </a:r>
          </a:p>
          <a:p>
            <a:pPr marL="0" indent="0">
              <a:buNone/>
            </a:pPr>
            <a:r>
              <a:rPr lang="tr-TR" dirty="0"/>
              <a:t>SGK 2012 verisi </a:t>
            </a:r>
          </a:p>
          <a:p>
            <a:pPr marL="457200" lvl="1" indent="0">
              <a:buNone/>
            </a:pPr>
            <a:r>
              <a:rPr lang="tr-TR" dirty="0"/>
              <a:t>Diyabet toplam maliyeti 10 milyar TL</a:t>
            </a:r>
          </a:p>
          <a:p>
            <a:pPr marL="914400" lvl="2" indent="0">
              <a:buNone/>
            </a:pPr>
            <a:r>
              <a:rPr lang="tr-TR" dirty="0"/>
              <a:t>(6 milyar tedavi maliyeti + 4 milyar ilaç)</a:t>
            </a:r>
          </a:p>
          <a:p>
            <a:pPr marL="914400" lvl="2" indent="0">
              <a:buNone/>
            </a:pPr>
            <a:endParaRPr lang="tr-TR" dirty="0"/>
          </a:p>
          <a:p>
            <a:pPr marL="914400" lvl="2" indent="0">
              <a:buNone/>
            </a:pPr>
            <a:r>
              <a:rPr lang="tr-TR" dirty="0"/>
              <a:t>Toplam sağlık harcamaları arasındaki payı %22.6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dirty="0"/>
              <a:t>2015 yılı verileri</a:t>
            </a:r>
          </a:p>
          <a:p>
            <a:pPr marL="914400" lvl="2" indent="0">
              <a:buNone/>
            </a:pPr>
            <a:r>
              <a:rPr lang="tr-TR" dirty="0"/>
              <a:t>Diyabetli birey sayısı = 7.112.622 (%9)</a:t>
            </a:r>
          </a:p>
          <a:p>
            <a:pPr marL="914400" lvl="2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dirty="0"/>
              <a:t>2019 yılı bütçesinde </a:t>
            </a:r>
          </a:p>
          <a:p>
            <a:pPr marL="457200" lvl="1" indent="0">
              <a:buNone/>
            </a:pPr>
            <a:r>
              <a:rPr lang="tr-TR" dirty="0"/>
              <a:t>sağlık harcamalarına ayrılan pay 157 milyar TL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dirty="0"/>
              <a:t>2019 tahmini nüfus 82.886.421 kişi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5293-1910-3A4F-BEA4-639D5B749EE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48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tr-TR" dirty="0"/>
              <a:t>Açlık Kan Şekeri ≥ 126 mg/</a:t>
            </a:r>
            <a:r>
              <a:rPr lang="tr-TR" dirty="0" err="1"/>
              <a:t>dL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/>
              <a:t>OGTT 75 gr 2.saat </a:t>
            </a:r>
            <a:r>
              <a:rPr lang="tr-TR" dirty="0" err="1"/>
              <a:t>glisemi</a:t>
            </a:r>
            <a:r>
              <a:rPr lang="tr-TR" dirty="0"/>
              <a:t> değeri ≥ 200 mg/</a:t>
            </a:r>
            <a:r>
              <a:rPr lang="tr-TR" dirty="0" err="1"/>
              <a:t>dL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/>
              <a:t>HbA1c ≥ %6.5</a:t>
            </a:r>
          </a:p>
          <a:p>
            <a:pPr>
              <a:lnSpc>
                <a:spcPct val="160000"/>
              </a:lnSpc>
            </a:pPr>
            <a:r>
              <a:rPr lang="tr-TR" dirty="0" err="1"/>
              <a:t>Semptomatik</a:t>
            </a:r>
            <a:r>
              <a:rPr lang="tr-TR" dirty="0"/>
              <a:t> bireyde </a:t>
            </a:r>
            <a:r>
              <a:rPr lang="tr-TR" dirty="0" err="1"/>
              <a:t>Random</a:t>
            </a:r>
            <a:r>
              <a:rPr lang="tr-TR" dirty="0"/>
              <a:t> (rasgele) kan şekeri ≥ 200 mg/</a:t>
            </a:r>
            <a:r>
              <a:rPr lang="tr-TR" dirty="0" err="1"/>
              <a:t>dL</a:t>
            </a:r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/>
              <a:t>HbA1c incelemesini genellikle Diyabet tanısından çok, diyabetli olgunun takibi için kullanırız 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5293-1910-3A4F-BEA4-639D5B749EE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12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tr-TR" dirty="0"/>
              <a:t>Açlık Kan Şekeri ≥ 126 mg/</a:t>
            </a:r>
            <a:r>
              <a:rPr lang="tr-TR" dirty="0" err="1"/>
              <a:t>dL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/>
              <a:t>OGTT 75 gr 2.saat </a:t>
            </a:r>
            <a:r>
              <a:rPr lang="tr-TR" dirty="0" err="1"/>
              <a:t>glisemi</a:t>
            </a:r>
            <a:r>
              <a:rPr lang="tr-TR" dirty="0"/>
              <a:t> değeri ≥ 200 mg/</a:t>
            </a:r>
            <a:r>
              <a:rPr lang="tr-TR" dirty="0" err="1"/>
              <a:t>dL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/>
              <a:t>HbA1c ≥ %6.5</a:t>
            </a:r>
          </a:p>
          <a:p>
            <a:pPr>
              <a:lnSpc>
                <a:spcPct val="160000"/>
              </a:lnSpc>
            </a:pPr>
            <a:r>
              <a:rPr lang="tr-TR" dirty="0" err="1"/>
              <a:t>Semptomatik</a:t>
            </a:r>
            <a:r>
              <a:rPr lang="tr-TR" dirty="0"/>
              <a:t> bireyde </a:t>
            </a:r>
            <a:r>
              <a:rPr lang="tr-TR" dirty="0" err="1"/>
              <a:t>Random</a:t>
            </a:r>
            <a:r>
              <a:rPr lang="tr-TR" dirty="0"/>
              <a:t> (rasgele) kan şekeri ≥ 200 mg/</a:t>
            </a:r>
            <a:r>
              <a:rPr lang="tr-TR" dirty="0" err="1"/>
              <a:t>dL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5293-1910-3A4F-BEA4-639D5B749EE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27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pPr eaLnBrk="1" hangingPunct="1"/>
            <a:fld id="{E486C476-5CFA-4F46-A04B-A619C6EDF7CD}" type="slidenum">
              <a:rPr lang="en-US" altLang="tr-TR"/>
              <a:pPr eaLnBrk="1" hangingPunct="1"/>
              <a:t>13</a:t>
            </a:fld>
            <a:endParaRPr lang="en-US" altLang="tr-TR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pPr algn="r" eaLnBrk="1" hangingPunct="1"/>
            <a:fld id="{F1D7D4A3-96C6-DC44-83A4-6DED606A4AD4}" type="slidenum">
              <a:rPr lang="tr-TR" altLang="tr-TR" sz="1200"/>
              <a:pPr algn="r" eaLnBrk="1" hangingPunct="1"/>
              <a:t>13</a:t>
            </a:fld>
            <a:endParaRPr lang="tr-TR" altLang="tr-TR" sz="1200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03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/>
            <a:r>
              <a:rPr lang="en-GB" altLang="tr-TR" sz="800" baseline="30000" dirty="0">
                <a:latin typeface="Arial" charset="-94"/>
              </a:rPr>
              <a:t>	</a:t>
            </a:r>
            <a:endParaRPr lang="en-GB" altLang="tr-TR" sz="800" dirty="0">
              <a:latin typeface="Arial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0284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fld id="{16453D9A-44F7-454A-A3D7-E1457BC7B363}" type="slidenum">
              <a:rPr lang="tr-TR" altLang="tr-TR" sz="1200">
                <a:solidFill>
                  <a:schemeClr val="tx1"/>
                </a:solidFill>
              </a:rPr>
              <a:pPr/>
              <a:t>16</a:t>
            </a:fld>
            <a:endParaRPr lang="tr-TR" altLang="tr-TR" sz="1200">
              <a:solidFill>
                <a:schemeClr val="tx1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701675"/>
            <a:ext cx="6096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8638"/>
            <a:ext cx="549275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marR="0" indent="-1905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tr-TR" sz="1200" dirty="0"/>
          </a:p>
        </p:txBody>
      </p:sp>
      <p:sp>
        <p:nvSpPr>
          <p:cNvPr id="196613" name="Rectangle 4"/>
          <p:cNvSpPr>
            <a:spLocks noChangeArrowheads="1"/>
          </p:cNvSpPr>
          <p:nvPr/>
        </p:nvSpPr>
        <p:spPr bwMode="auto">
          <a:xfrm>
            <a:off x="681038" y="4351338"/>
            <a:ext cx="5476875" cy="2397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033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D479-8FB2-7742-9522-88B0C63557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55F410-B970-5341-BB8E-F8F238FC9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79C81F-824F-A44A-8144-F8EDC15EC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344973-EE02-C043-8A52-F2B79A53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36C881-96E3-2F4C-8B6C-E240B288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EDE80D-B120-9648-9A6F-E5E20C8E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65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BD6991-6744-5043-BA35-767A5CC3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A21212F-8773-8940-B6C4-36B8B6684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FE712D-1F85-2344-A961-A153ED85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9D5186-E52E-3A48-87F1-9460CB0F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6DC083-BFF5-7C44-B17D-CD01AC83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39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893DB8A-6853-8542-9ACC-C344CE0CD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33EBE8-6C58-9349-9C8A-3B7BC6FD7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FF27BE-04D6-3444-9C26-7026AE64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35CDE9-241B-684F-B817-17CBEA92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F332BF-2471-794B-9192-A9F85A44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27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9FAFE3-6600-ED4D-AFBB-8668E22F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DDC968-54F1-8C4A-A0F2-51D81414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74E8ED-D945-2940-AB1B-15BBAB69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79CBFE-9259-7540-B927-FB7819C1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C4759B-E147-944E-952F-E4407C8E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6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86A3AC-4BB6-E84B-AC75-0C0CBE88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BBC35A-EA4A-034C-881E-E32CE399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90115D-1931-6142-9647-152FFDF2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B62B42-D69A-7C48-A568-ACC7AC40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96F407-29F7-6341-AC51-F92867FF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41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4F8D57-A09D-5A4B-B731-A5574BDB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F8E058-1BE8-9647-AAF1-E81315274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87737FB-A7C2-6644-83FF-EE9A267B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D49D565-20C3-8D45-A20D-61D3EF7E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4E6B6D-F419-FE48-9915-21F89C7E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18C69F-99E3-3544-8469-65A70A0B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6E907D-8B92-FB4C-B66B-B5D95AEC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61C1B3-FCA0-3645-B4B0-6383B8E9A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8373AB-A565-6D48-9700-18256E357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3C5E4E-6413-C849-8587-2C51CA9DA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070F0A7-B930-A244-BB39-6946E31BB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7879A57-E27B-944C-8696-ACF8E08E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042B1B4-C9E5-6443-9593-1EDB589E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A716EF-9FF2-1E4D-A220-3A1C69C1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72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5D1EAE-FD2D-9646-805D-9F4B16E1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0D0C90E-D150-CB48-94F8-ECFADACE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7C5E879-D69A-8E44-89B7-46A578D2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0E53921-D5A4-EF4C-AC25-8DE0FC89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81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FED51B5-77F0-1D4F-9864-0966FA41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C71402-77FE-AE4A-BFCE-023D1985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8201DAA-09E6-D74A-BEC4-9D5BD301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90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C550B0-81C9-1E49-A9C6-6F92699A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A7796B-8991-E143-B1D9-015B8EC6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93BAFA0-7F8C-1D45-B2CB-19732CCF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2962B49-F02E-6E4D-B0FF-174D31B6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C953813-84BE-5842-A232-66B3FCBD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3DDFC4-1E71-2A4D-9515-1D6335A6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28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858A95-E04F-474B-92C2-896B128C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2D19A35-9237-BA48-9C0D-80CAA62A9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6D35E6-9C66-9142-ACC7-BD67897B3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C03724-E8ED-1447-9104-9C312E43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7E8808-8F7A-A242-8559-4C44945D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D78A77-CA15-ED46-B8B1-D882EC90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09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090A336-0C38-124B-9C76-FA85229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D16566-F055-954C-9B10-1379B86A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10BD58-807F-F547-B7A3-38C860FFA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B8CD-69CC-1F41-B5C3-DD950A515E1A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250FD9-0905-D44A-A2A8-BBB3DC8C2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B9DE6D-9245-124E-886D-6EB2153DC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5BEE-916D-CE44-8419-9DE2FE8439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7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D002D9-4A76-EB47-A4F1-01804F08B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Diyabete genel bakış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087115E-52EF-4949-A62C-1B39936A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2962"/>
            <a:ext cx="9144000" cy="1655762"/>
          </a:xfrm>
        </p:spPr>
        <p:txBody>
          <a:bodyPr>
            <a:normAutofit/>
          </a:bodyPr>
          <a:lstStyle/>
          <a:p>
            <a:r>
              <a:rPr lang="tr-TR" dirty="0"/>
              <a:t>Doç. Dr. Cem Haymana</a:t>
            </a:r>
          </a:p>
          <a:p>
            <a:r>
              <a:rPr lang="tr-TR" dirty="0"/>
              <a:t>Sağlık Bilimleri Üniversitesi Gülhane Tıp Fakültesi</a:t>
            </a:r>
          </a:p>
          <a:p>
            <a:r>
              <a:rPr lang="tr-TR" dirty="0"/>
              <a:t>Endokrinoloji ve Metabolizma Hastalıkları BD.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ECCBF1-71ED-CE42-A4FD-75CD122AC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9648497" y="367862"/>
            <a:ext cx="1875180" cy="1875180"/>
          </a:xfrm>
          <a:custGeom>
            <a:avLst/>
            <a:gdLst/>
            <a:ahLst/>
            <a:cxnLst/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0450F1A-B1CA-8E43-9D27-A037885E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0" y="382355"/>
            <a:ext cx="1860687" cy="18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4F70734D-004B-BE41-B247-EAAE1A47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46" y="353067"/>
            <a:ext cx="8724122" cy="60525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2019 - Sağlık Bütçe Payı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B812B4A-9BE1-4C49-8873-BF32937AE704}"/>
              </a:ext>
            </a:extLst>
          </p:cNvPr>
          <p:cNvSpPr txBox="1"/>
          <p:nvPr/>
        </p:nvSpPr>
        <p:spPr>
          <a:xfrm>
            <a:off x="8543380" y="6519446"/>
            <a:ext cx="3656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TC Strateji ve Bütçe Başkanlığı web sayfası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F2232A2-4D17-3848-A743-E9F3CB44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96" y="2736635"/>
            <a:ext cx="3112397" cy="309812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98187E7-3080-5240-BBD8-721C420CD015}"/>
              </a:ext>
            </a:extLst>
          </p:cNvPr>
          <p:cNvSpPr txBox="1"/>
          <p:nvPr/>
        </p:nvSpPr>
        <p:spPr>
          <a:xfrm>
            <a:off x="3340244" y="3150625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%22.6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3305DE4-EB98-354B-BD6D-B47F95F37CA7}"/>
              </a:ext>
            </a:extLst>
          </p:cNvPr>
          <p:cNvSpPr txBox="1"/>
          <p:nvPr/>
        </p:nvSpPr>
        <p:spPr>
          <a:xfrm>
            <a:off x="1775521" y="1268761"/>
            <a:ext cx="57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2019 yılı toplam sağlık bütçesi 157 milyar TL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F04BCA2-C9DE-6048-A16C-1461E5B31661}"/>
              </a:ext>
            </a:extLst>
          </p:cNvPr>
          <p:cNvSpPr txBox="1"/>
          <p:nvPr/>
        </p:nvSpPr>
        <p:spPr>
          <a:xfrm>
            <a:off x="3497073" y="1916833"/>
            <a:ext cx="18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chemeClr val="accent1"/>
                </a:solidFill>
              </a:rPr>
              <a:t>Diyabet</a:t>
            </a:r>
          </a:p>
          <a:p>
            <a:r>
              <a:rPr lang="tr-TR" sz="2200" b="1" dirty="0">
                <a:solidFill>
                  <a:schemeClr val="accent1"/>
                </a:solidFill>
              </a:rPr>
              <a:t>35,6 milyar TL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D7AEA8B-FBEE-7143-A0A0-B2A2AABD8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2724592"/>
            <a:ext cx="2879428" cy="1615521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75EEE9CC-E811-574D-A678-0A09711C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381" y="3212977"/>
            <a:ext cx="2014593" cy="7378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800" dirty="0">
                <a:ea typeface="Comic Sans MS" charset="-94"/>
                <a:cs typeface="Comic Sans MS" charset="-94"/>
              </a:rPr>
              <a:t>Avrasya Tüneli maliyeti: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1800" b="1" dirty="0">
                <a:ea typeface="Comic Sans MS" charset="-94"/>
                <a:cs typeface="Comic Sans MS" charset="-94"/>
              </a:rPr>
              <a:t>20 milyar TL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dirty="0">
              <a:solidFill>
                <a:schemeClr val="tx1"/>
              </a:solidFill>
              <a:ea typeface="Comic Sans MS" charset="-94"/>
              <a:cs typeface="Comic Sans MS" charset="-94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dirty="0">
              <a:solidFill>
                <a:schemeClr val="tx1"/>
              </a:solidFill>
              <a:ea typeface="Comic Sans MS" charset="-94"/>
              <a:cs typeface="Comic Sans MS" charset="-94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dirty="0">
              <a:solidFill>
                <a:schemeClr val="tx1"/>
              </a:solidFill>
              <a:ea typeface="Comic Sans MS" charset="-94"/>
              <a:cs typeface="Comic Sans MS" charset="-94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dirty="0">
              <a:solidFill>
                <a:schemeClr val="tx1"/>
              </a:solidFill>
              <a:ea typeface="Comic Sans MS" charset="-94"/>
              <a:cs typeface="Comic Sans MS" charset="-94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dirty="0">
              <a:solidFill>
                <a:schemeClr val="tx1"/>
              </a:solidFill>
              <a:ea typeface="Comic Sans MS" charset="-94"/>
              <a:cs typeface="Comic Sans MS" charset="-94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0DD12E92-B7A7-2648-9355-28CC0F8CE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644" y="4581128"/>
            <a:ext cx="2882736" cy="1537160"/>
          </a:xfrm>
          <a:prstGeom prst="rect">
            <a:avLst/>
          </a:prstGeom>
        </p:spPr>
      </p:pic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5180BCAE-01D4-2C44-8DAA-5173283A89B0}"/>
              </a:ext>
            </a:extLst>
          </p:cNvPr>
          <p:cNvSpPr txBox="1">
            <a:spLocks/>
          </p:cNvSpPr>
          <p:nvPr/>
        </p:nvSpPr>
        <p:spPr>
          <a:xfrm>
            <a:off x="8543380" y="4797152"/>
            <a:ext cx="2124620" cy="105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500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3. köprü maliyeti:</a:t>
            </a:r>
          </a:p>
          <a:p>
            <a:pPr marL="0" indent="0" algn="ctr">
              <a:buNone/>
            </a:pPr>
            <a:r>
              <a:rPr lang="tr-TR" sz="1500" b="1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15 milyar TL</a:t>
            </a:r>
          </a:p>
        </p:txBody>
      </p:sp>
    </p:spTree>
    <p:extLst>
      <p:ext uri="{BB962C8B-B14F-4D97-AF65-F5344CB8AC3E}">
        <p14:creationId xmlns:p14="http://schemas.microsoft.com/office/powerpoint/2010/main" val="29192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EA1356B2-4619-1841-AF08-41FF89604158}"/>
              </a:ext>
            </a:extLst>
          </p:cNvPr>
          <p:cNvCxnSpPr/>
          <p:nvPr/>
        </p:nvCxnSpPr>
        <p:spPr>
          <a:xfrm flipV="1">
            <a:off x="1796226" y="2744596"/>
            <a:ext cx="7391982" cy="9397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53866664-1C9A-CD40-BA5E-345285D9BDED}"/>
              </a:ext>
            </a:extLst>
          </p:cNvPr>
          <p:cNvCxnSpPr/>
          <p:nvPr/>
        </p:nvCxnSpPr>
        <p:spPr>
          <a:xfrm flipV="1">
            <a:off x="1796226" y="3582889"/>
            <a:ext cx="7391982" cy="9397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 7">
            <a:extLst>
              <a:ext uri="{FF2B5EF4-FFF2-40B4-BE49-F238E27FC236}">
                <a16:creationId xmlns:a16="http://schemas.microsoft.com/office/drawing/2014/main" id="{5FDA9116-D034-FA41-8148-B8C26CF2A5A5}"/>
              </a:ext>
            </a:extLst>
          </p:cNvPr>
          <p:cNvGrpSpPr/>
          <p:nvPr/>
        </p:nvGrpSpPr>
        <p:grpSpPr>
          <a:xfrm>
            <a:off x="3494688" y="1642188"/>
            <a:ext cx="1707502" cy="2789852"/>
            <a:chOff x="1548883" y="1642188"/>
            <a:chExt cx="1707502" cy="2789852"/>
          </a:xfrm>
        </p:grpSpPr>
        <p:sp>
          <p:nvSpPr>
            <p:cNvPr id="5" name="Yukarı Ok 4">
              <a:extLst>
                <a:ext uri="{FF2B5EF4-FFF2-40B4-BE49-F238E27FC236}">
                  <a16:creationId xmlns:a16="http://schemas.microsoft.com/office/drawing/2014/main" id="{1CB9EF63-963B-4A41-B7D6-516FD1C48762}"/>
                </a:ext>
              </a:extLst>
            </p:cNvPr>
            <p:cNvSpPr/>
            <p:nvPr/>
          </p:nvSpPr>
          <p:spPr>
            <a:xfrm>
              <a:off x="1548883" y="1642188"/>
              <a:ext cx="1707502" cy="111034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DCD64F1B-D6C8-614E-9912-F6F3853020BE}"/>
                </a:ext>
              </a:extLst>
            </p:cNvPr>
            <p:cNvSpPr/>
            <p:nvPr/>
          </p:nvSpPr>
          <p:spPr>
            <a:xfrm>
              <a:off x="1973586" y="2752531"/>
              <a:ext cx="855198" cy="8397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361D47C8-4C1A-A543-97B8-1C7E9B641BD9}"/>
                </a:ext>
              </a:extLst>
            </p:cNvPr>
            <p:cNvSpPr/>
            <p:nvPr/>
          </p:nvSpPr>
          <p:spPr>
            <a:xfrm>
              <a:off x="1973586" y="3592285"/>
              <a:ext cx="855198" cy="8397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" name="Metin kutusu 8">
            <a:extLst>
              <a:ext uri="{FF2B5EF4-FFF2-40B4-BE49-F238E27FC236}">
                <a16:creationId xmlns:a16="http://schemas.microsoft.com/office/drawing/2014/main" id="{9C8E3D86-CFAF-AD44-992E-26EEB14735B8}"/>
              </a:ext>
            </a:extLst>
          </p:cNvPr>
          <p:cNvSpPr txBox="1"/>
          <p:nvPr/>
        </p:nvSpPr>
        <p:spPr>
          <a:xfrm>
            <a:off x="1893972" y="1828027"/>
            <a:ext cx="9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Diyabet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8C468BB-67AA-7F4A-BADC-C45931E546B0}"/>
              </a:ext>
            </a:extLst>
          </p:cNvPr>
          <p:cNvSpPr txBox="1"/>
          <p:nvPr/>
        </p:nvSpPr>
        <p:spPr>
          <a:xfrm>
            <a:off x="1893972" y="2917317"/>
            <a:ext cx="119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Prediyabet</a:t>
            </a:r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CE1466A-B5E4-A949-8927-92C558BB7AF6}"/>
              </a:ext>
            </a:extLst>
          </p:cNvPr>
          <p:cNvSpPr txBox="1"/>
          <p:nvPr/>
        </p:nvSpPr>
        <p:spPr>
          <a:xfrm>
            <a:off x="1893972" y="387398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Normal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232D49F7-9FA6-0048-ACD7-6AE351DA196F}"/>
              </a:ext>
            </a:extLst>
          </p:cNvPr>
          <p:cNvGrpSpPr/>
          <p:nvPr/>
        </p:nvGrpSpPr>
        <p:grpSpPr>
          <a:xfrm>
            <a:off x="5658843" y="1642188"/>
            <a:ext cx="1707502" cy="2789852"/>
            <a:chOff x="1548883" y="1642188"/>
            <a:chExt cx="1707502" cy="2789852"/>
          </a:xfrm>
        </p:grpSpPr>
        <p:sp>
          <p:nvSpPr>
            <p:cNvPr id="13" name="Yukarı Ok 12">
              <a:extLst>
                <a:ext uri="{FF2B5EF4-FFF2-40B4-BE49-F238E27FC236}">
                  <a16:creationId xmlns:a16="http://schemas.microsoft.com/office/drawing/2014/main" id="{84D70336-F7B4-F049-80E3-DA4156F794B1}"/>
                </a:ext>
              </a:extLst>
            </p:cNvPr>
            <p:cNvSpPr/>
            <p:nvPr/>
          </p:nvSpPr>
          <p:spPr>
            <a:xfrm>
              <a:off x="1548883" y="1642188"/>
              <a:ext cx="1707502" cy="111034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A9E51E08-7298-E740-963F-E96EB9EDFD39}"/>
                </a:ext>
              </a:extLst>
            </p:cNvPr>
            <p:cNvSpPr/>
            <p:nvPr/>
          </p:nvSpPr>
          <p:spPr>
            <a:xfrm>
              <a:off x="1973586" y="2752531"/>
              <a:ext cx="855198" cy="8397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D5A73C53-2737-C64D-BD4A-03EACE81C3FE}"/>
                </a:ext>
              </a:extLst>
            </p:cNvPr>
            <p:cNvSpPr/>
            <p:nvPr/>
          </p:nvSpPr>
          <p:spPr>
            <a:xfrm>
              <a:off x="1973586" y="3592285"/>
              <a:ext cx="855198" cy="8397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6" name="Grup 15">
            <a:extLst>
              <a:ext uri="{FF2B5EF4-FFF2-40B4-BE49-F238E27FC236}">
                <a16:creationId xmlns:a16="http://schemas.microsoft.com/office/drawing/2014/main" id="{534E2B34-E565-7B4B-A262-BAA1B5FEDF3A}"/>
              </a:ext>
            </a:extLst>
          </p:cNvPr>
          <p:cNvGrpSpPr/>
          <p:nvPr/>
        </p:nvGrpSpPr>
        <p:grpSpPr>
          <a:xfrm>
            <a:off x="7820100" y="1642188"/>
            <a:ext cx="1707502" cy="2789852"/>
            <a:chOff x="1548883" y="1642188"/>
            <a:chExt cx="1707502" cy="2789852"/>
          </a:xfrm>
        </p:grpSpPr>
        <p:sp>
          <p:nvSpPr>
            <p:cNvPr id="17" name="Yukarı Ok 16">
              <a:extLst>
                <a:ext uri="{FF2B5EF4-FFF2-40B4-BE49-F238E27FC236}">
                  <a16:creationId xmlns:a16="http://schemas.microsoft.com/office/drawing/2014/main" id="{6A3D6195-8E51-E84A-91B4-BF77145CA8D7}"/>
                </a:ext>
              </a:extLst>
            </p:cNvPr>
            <p:cNvSpPr/>
            <p:nvPr/>
          </p:nvSpPr>
          <p:spPr>
            <a:xfrm>
              <a:off x="1548883" y="1642188"/>
              <a:ext cx="1707502" cy="111034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FB8E0EBF-CA02-D54C-B87C-47F304729516}"/>
                </a:ext>
              </a:extLst>
            </p:cNvPr>
            <p:cNvSpPr/>
            <p:nvPr/>
          </p:nvSpPr>
          <p:spPr>
            <a:xfrm>
              <a:off x="1973586" y="2752531"/>
              <a:ext cx="855198" cy="8397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B6875200-2517-D845-A72F-B993F24CF743}"/>
                </a:ext>
              </a:extLst>
            </p:cNvPr>
            <p:cNvSpPr/>
            <p:nvPr/>
          </p:nvSpPr>
          <p:spPr>
            <a:xfrm>
              <a:off x="1973586" y="3592285"/>
              <a:ext cx="855198" cy="8397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A7FBDCA-6D8B-6149-BD4A-9EE2D6DB10C5}"/>
              </a:ext>
            </a:extLst>
          </p:cNvPr>
          <p:cNvSpPr txBox="1"/>
          <p:nvPr/>
        </p:nvSpPr>
        <p:spPr>
          <a:xfrm>
            <a:off x="3997534" y="4765364"/>
            <a:ext cx="698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AKŞ</a:t>
            </a:r>
          </a:p>
          <a:p>
            <a:pPr algn="ctr"/>
            <a:r>
              <a:rPr lang="tr-TR" sz="1200" b="1" dirty="0"/>
              <a:t>(mg/</a:t>
            </a:r>
            <a:r>
              <a:rPr lang="tr-TR" sz="1200" b="1" dirty="0" err="1"/>
              <a:t>dL</a:t>
            </a:r>
            <a:r>
              <a:rPr lang="tr-TR" sz="1200" b="1" dirty="0"/>
              <a:t>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F6D7CA0-3992-204F-85C3-D3185D156856}"/>
              </a:ext>
            </a:extLst>
          </p:cNvPr>
          <p:cNvSpPr txBox="1"/>
          <p:nvPr/>
        </p:nvSpPr>
        <p:spPr>
          <a:xfrm>
            <a:off x="5769051" y="4719198"/>
            <a:ext cx="14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OGTT 75 g</a:t>
            </a:r>
          </a:p>
          <a:p>
            <a:pPr algn="ctr"/>
            <a:r>
              <a:rPr lang="tr-TR" b="1" dirty="0"/>
              <a:t>2.saat </a:t>
            </a:r>
            <a:r>
              <a:rPr lang="tr-TR" b="1" dirty="0" err="1"/>
              <a:t>glisemi</a:t>
            </a:r>
            <a:endParaRPr lang="tr-TR" b="1" dirty="0"/>
          </a:p>
          <a:p>
            <a:pPr algn="ctr"/>
            <a:r>
              <a:rPr lang="tr-TR" sz="1200" b="1" dirty="0"/>
              <a:t>(mg/</a:t>
            </a:r>
            <a:r>
              <a:rPr lang="tr-TR" sz="1200" b="1" dirty="0" err="1"/>
              <a:t>dL</a:t>
            </a:r>
            <a:r>
              <a:rPr lang="tr-TR" sz="1200" b="1" dirty="0"/>
              <a:t>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52DEC09-EE6A-B44E-91A6-446113302A82}"/>
              </a:ext>
            </a:extLst>
          </p:cNvPr>
          <p:cNvSpPr txBox="1"/>
          <p:nvPr/>
        </p:nvSpPr>
        <p:spPr>
          <a:xfrm>
            <a:off x="8269087" y="4846480"/>
            <a:ext cx="806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HbA1c</a:t>
            </a:r>
          </a:p>
          <a:p>
            <a:pPr algn="ctr"/>
            <a:r>
              <a:rPr lang="tr-TR" sz="1200" b="1" dirty="0"/>
              <a:t>( % 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9DC618B-3954-B64B-A9D1-119E76938231}"/>
              </a:ext>
            </a:extLst>
          </p:cNvPr>
          <p:cNvSpPr txBox="1"/>
          <p:nvPr/>
        </p:nvSpPr>
        <p:spPr>
          <a:xfrm>
            <a:off x="4079776" y="234888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126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0FE524A-F130-1249-9D1E-C2A7414D2063}"/>
              </a:ext>
            </a:extLst>
          </p:cNvPr>
          <p:cNvSpPr txBox="1"/>
          <p:nvPr/>
        </p:nvSpPr>
        <p:spPr>
          <a:xfrm>
            <a:off x="4081972" y="319217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100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232E15-4079-384D-8B00-FC52D105FD19}"/>
              </a:ext>
            </a:extLst>
          </p:cNvPr>
          <p:cNvSpPr txBox="1"/>
          <p:nvPr/>
        </p:nvSpPr>
        <p:spPr>
          <a:xfrm>
            <a:off x="6240016" y="321297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140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92B659E-77F6-2B45-9414-4655B9D96EB0}"/>
              </a:ext>
            </a:extLst>
          </p:cNvPr>
          <p:cNvSpPr txBox="1"/>
          <p:nvPr/>
        </p:nvSpPr>
        <p:spPr>
          <a:xfrm>
            <a:off x="6240016" y="234888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200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B7A1DE7-3568-8747-B8BD-24D412C3BB26}"/>
              </a:ext>
            </a:extLst>
          </p:cNvPr>
          <p:cNvSpPr txBox="1"/>
          <p:nvPr/>
        </p:nvSpPr>
        <p:spPr>
          <a:xfrm>
            <a:off x="8400257" y="3212976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5.7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245F665C-BEBF-BB43-ABF8-91BCFB8B9628}"/>
              </a:ext>
            </a:extLst>
          </p:cNvPr>
          <p:cNvSpPr txBox="1"/>
          <p:nvPr/>
        </p:nvSpPr>
        <p:spPr>
          <a:xfrm>
            <a:off x="8400257" y="234888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6.5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Diyabet tanısını nasıl koyuyoruz?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E49F828-25D9-154C-83C6-F1F358875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57" y="1698606"/>
            <a:ext cx="5147733" cy="259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DF1A50A-42AF-B645-8EA9-0F41B2832FCE}"/>
              </a:ext>
            </a:extLst>
          </p:cNvPr>
          <p:cNvSpPr txBox="1"/>
          <p:nvPr/>
        </p:nvSpPr>
        <p:spPr>
          <a:xfrm>
            <a:off x="2049860" y="4719767"/>
            <a:ext cx="200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Aşikar diyabet</a:t>
            </a:r>
          </a:p>
          <a:p>
            <a:r>
              <a:rPr lang="tr-TR" sz="2400" b="1" dirty="0">
                <a:solidFill>
                  <a:schemeClr val="accent1"/>
                </a:solidFill>
              </a:rPr>
              <a:t>semptomları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B0B3EF1C-B572-5645-99BF-5946EE025200}"/>
              </a:ext>
            </a:extLst>
          </p:cNvPr>
          <p:cNvSpPr txBox="1"/>
          <p:nvPr/>
        </p:nvSpPr>
        <p:spPr>
          <a:xfrm>
            <a:off x="4304002" y="471976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E19F851E-BC46-694F-9E3B-2ED9E4157BFB}"/>
              </a:ext>
            </a:extLst>
          </p:cNvPr>
          <p:cNvSpPr txBox="1"/>
          <p:nvPr/>
        </p:nvSpPr>
        <p:spPr>
          <a:xfrm>
            <a:off x="5045873" y="4719766"/>
            <a:ext cx="2132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/>
                </a:solidFill>
              </a:rPr>
              <a:t>Rasgele </a:t>
            </a:r>
            <a:r>
              <a:rPr lang="tr-TR" sz="2400" b="1" dirty="0" err="1">
                <a:solidFill>
                  <a:schemeClr val="accent1"/>
                </a:solidFill>
              </a:rPr>
              <a:t>glisemi</a:t>
            </a:r>
            <a:endParaRPr lang="tr-TR" sz="2400" b="1" dirty="0">
              <a:solidFill>
                <a:schemeClr val="accent1"/>
              </a:solidFill>
            </a:endParaRP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≥ 200 mg/</a:t>
            </a:r>
            <a:r>
              <a:rPr lang="tr-TR" sz="2400" b="1" dirty="0" err="1">
                <a:solidFill>
                  <a:schemeClr val="accent1"/>
                </a:solidFill>
              </a:rPr>
              <a:t>dL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D800AAE-13D4-8A43-AEB3-1CA15019D092}"/>
              </a:ext>
            </a:extLst>
          </p:cNvPr>
          <p:cNvSpPr txBox="1"/>
          <p:nvPr/>
        </p:nvSpPr>
        <p:spPr>
          <a:xfrm>
            <a:off x="7429089" y="478132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5E53E658-B53C-1145-BF85-CD85B19444C4}"/>
              </a:ext>
            </a:extLst>
          </p:cNvPr>
          <p:cNvSpPr txBox="1"/>
          <p:nvPr/>
        </p:nvSpPr>
        <p:spPr>
          <a:xfrm>
            <a:off x="8173910" y="4781320"/>
            <a:ext cx="1968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DİYABET</a:t>
            </a:r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Diyabet tanısını nasıl koyuyoruz?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1865314"/>
            <a:ext cx="43338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Freeform 3"/>
          <p:cNvSpPr>
            <a:spLocks/>
          </p:cNvSpPr>
          <p:nvPr/>
        </p:nvSpPr>
        <p:spPr bwMode="auto">
          <a:xfrm>
            <a:off x="5897564" y="1979613"/>
            <a:ext cx="2166937" cy="781050"/>
          </a:xfrm>
          <a:custGeom>
            <a:avLst/>
            <a:gdLst>
              <a:gd name="T0" fmla="*/ 2147483647 w 1365"/>
              <a:gd name="T1" fmla="*/ 2147483647 h 492"/>
              <a:gd name="T2" fmla="*/ 2147483647 w 1365"/>
              <a:gd name="T3" fmla="*/ 0 h 492"/>
              <a:gd name="T4" fmla="*/ 2147483647 w 1365"/>
              <a:gd name="T5" fmla="*/ 2147483647 h 492"/>
              <a:gd name="T6" fmla="*/ 0 w 1365"/>
              <a:gd name="T7" fmla="*/ 2147483647 h 492"/>
              <a:gd name="T8" fmla="*/ 2147483647 w 1365"/>
              <a:gd name="T9" fmla="*/ 2147483647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5"/>
              <a:gd name="T16" fmla="*/ 0 h 492"/>
              <a:gd name="T17" fmla="*/ 1365 w 1365"/>
              <a:gd name="T18" fmla="*/ 492 h 4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5" h="492">
                <a:moveTo>
                  <a:pt x="16" y="22"/>
                </a:moveTo>
                <a:lnTo>
                  <a:pt x="1249" y="0"/>
                </a:lnTo>
                <a:lnTo>
                  <a:pt x="1365" y="492"/>
                </a:lnTo>
                <a:lnTo>
                  <a:pt x="0" y="28"/>
                </a:lnTo>
                <a:lnTo>
                  <a:pt x="16" y="22"/>
                </a:lnTo>
                <a:close/>
              </a:path>
            </a:pathLst>
          </a:custGeom>
          <a:solidFill>
            <a:srgbClr val="00428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3552825" y="1944689"/>
            <a:ext cx="2184400" cy="866775"/>
          </a:xfrm>
          <a:custGeom>
            <a:avLst/>
            <a:gdLst>
              <a:gd name="T0" fmla="*/ 2147483647 w 1376"/>
              <a:gd name="T1" fmla="*/ 2147483647 h 546"/>
              <a:gd name="T2" fmla="*/ 0 w 1376"/>
              <a:gd name="T3" fmla="*/ 0 h 546"/>
              <a:gd name="T4" fmla="*/ 2147483647 w 1376"/>
              <a:gd name="T5" fmla="*/ 2147483647 h 546"/>
              <a:gd name="T6" fmla="*/ 2147483647 w 1376"/>
              <a:gd name="T7" fmla="*/ 2147483647 h 546"/>
              <a:gd name="T8" fmla="*/ 2147483647 w 1376"/>
              <a:gd name="T9" fmla="*/ 2147483647 h 5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"/>
              <a:gd name="T16" fmla="*/ 0 h 546"/>
              <a:gd name="T17" fmla="*/ 1376 w 1376"/>
              <a:gd name="T18" fmla="*/ 546 h 5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6" h="546">
                <a:moveTo>
                  <a:pt x="1376" y="92"/>
                </a:moveTo>
                <a:lnTo>
                  <a:pt x="0" y="0"/>
                </a:lnTo>
                <a:lnTo>
                  <a:pt x="26" y="546"/>
                </a:lnTo>
                <a:lnTo>
                  <a:pt x="1376" y="114"/>
                </a:lnTo>
                <a:lnTo>
                  <a:pt x="1376" y="92"/>
                </a:lnTo>
                <a:close/>
              </a:path>
            </a:pathLst>
          </a:custGeom>
          <a:solidFill>
            <a:srgbClr val="00428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>
            <a:off x="5897563" y="2913063"/>
            <a:ext cx="1643062" cy="1422400"/>
          </a:xfrm>
          <a:custGeom>
            <a:avLst/>
            <a:gdLst>
              <a:gd name="T0" fmla="*/ 0 w 1035"/>
              <a:gd name="T1" fmla="*/ 0 h 896"/>
              <a:gd name="T2" fmla="*/ 2147483647 w 1035"/>
              <a:gd name="T3" fmla="*/ 2147483647 h 896"/>
              <a:gd name="T4" fmla="*/ 2147483647 w 1035"/>
              <a:gd name="T5" fmla="*/ 2147483647 h 896"/>
              <a:gd name="T6" fmla="*/ 2147483647 w 1035"/>
              <a:gd name="T7" fmla="*/ 2147483647 h 896"/>
              <a:gd name="T8" fmla="*/ 0 w 1035"/>
              <a:gd name="T9" fmla="*/ 0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896"/>
              <a:gd name="T17" fmla="*/ 1035 w 1035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" h="896">
                <a:moveTo>
                  <a:pt x="0" y="0"/>
                </a:moveTo>
                <a:lnTo>
                  <a:pt x="1035" y="170"/>
                </a:lnTo>
                <a:lnTo>
                  <a:pt x="1025" y="896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428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3476625" y="3297238"/>
            <a:ext cx="2192338" cy="1562100"/>
          </a:xfrm>
          <a:custGeom>
            <a:avLst/>
            <a:gdLst>
              <a:gd name="T0" fmla="*/ 2147483647 w 1381"/>
              <a:gd name="T1" fmla="*/ 0 h 984"/>
              <a:gd name="T2" fmla="*/ 0 w 1381"/>
              <a:gd name="T3" fmla="*/ 2147483647 h 984"/>
              <a:gd name="T4" fmla="*/ 2147483647 w 1381"/>
              <a:gd name="T5" fmla="*/ 2147483647 h 984"/>
              <a:gd name="T6" fmla="*/ 2147483647 w 1381"/>
              <a:gd name="T7" fmla="*/ 2147483647 h 984"/>
              <a:gd name="T8" fmla="*/ 2147483647 w 1381"/>
              <a:gd name="T9" fmla="*/ 0 h 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1"/>
              <a:gd name="T16" fmla="*/ 0 h 984"/>
              <a:gd name="T17" fmla="*/ 1381 w 1381"/>
              <a:gd name="T18" fmla="*/ 984 h 9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1" h="984">
                <a:moveTo>
                  <a:pt x="1381" y="0"/>
                </a:moveTo>
                <a:lnTo>
                  <a:pt x="0" y="438"/>
                </a:lnTo>
                <a:lnTo>
                  <a:pt x="26" y="984"/>
                </a:lnTo>
                <a:lnTo>
                  <a:pt x="1370" y="30"/>
                </a:lnTo>
                <a:lnTo>
                  <a:pt x="1381" y="0"/>
                </a:lnTo>
                <a:close/>
              </a:path>
            </a:pathLst>
          </a:custGeom>
          <a:solidFill>
            <a:srgbClr val="00428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5961063" y="4884739"/>
            <a:ext cx="1833562" cy="1068387"/>
          </a:xfrm>
          <a:custGeom>
            <a:avLst/>
            <a:gdLst>
              <a:gd name="T0" fmla="*/ 0 w 1155"/>
              <a:gd name="T1" fmla="*/ 2147483647 h 673"/>
              <a:gd name="T2" fmla="*/ 2147483647 w 1155"/>
              <a:gd name="T3" fmla="*/ 0 h 673"/>
              <a:gd name="T4" fmla="*/ 2147483647 w 1155"/>
              <a:gd name="T5" fmla="*/ 2147483647 h 673"/>
              <a:gd name="T6" fmla="*/ 2147483647 w 1155"/>
              <a:gd name="T7" fmla="*/ 2147483647 h 673"/>
              <a:gd name="T8" fmla="*/ 0 w 1155"/>
              <a:gd name="T9" fmla="*/ 2147483647 h 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5"/>
              <a:gd name="T16" fmla="*/ 0 h 673"/>
              <a:gd name="T17" fmla="*/ 1155 w 1155"/>
              <a:gd name="T18" fmla="*/ 673 h 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5" h="673">
                <a:moveTo>
                  <a:pt x="0" y="583"/>
                </a:moveTo>
                <a:lnTo>
                  <a:pt x="1155" y="0"/>
                </a:lnTo>
                <a:lnTo>
                  <a:pt x="1150" y="673"/>
                </a:lnTo>
                <a:lnTo>
                  <a:pt x="4" y="587"/>
                </a:lnTo>
                <a:lnTo>
                  <a:pt x="0" y="583"/>
                </a:lnTo>
                <a:close/>
              </a:path>
            </a:pathLst>
          </a:custGeom>
          <a:solidFill>
            <a:srgbClr val="00428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851025" y="2281239"/>
            <a:ext cx="1492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en-US" altLang="tr-TR" sz="1600" b="1"/>
              <a:t>Di</a:t>
            </a:r>
            <a:r>
              <a:rPr lang="tr-TR" altLang="tr-TR" sz="1600" b="1"/>
              <a:t>y</a:t>
            </a:r>
            <a:r>
              <a:rPr lang="en-US" altLang="tr-TR" sz="1600" b="1"/>
              <a:t>abeti</a:t>
            </a:r>
            <a:r>
              <a:rPr lang="tr-TR" altLang="tr-TR" sz="1600" b="1"/>
              <a:t>k</a:t>
            </a:r>
            <a:br>
              <a:rPr lang="en-US" altLang="tr-TR" sz="1600" b="1"/>
            </a:br>
            <a:r>
              <a:rPr lang="en-US" altLang="tr-TR" sz="1600" b="1"/>
              <a:t>Retinopat</a:t>
            </a:r>
            <a:r>
              <a:rPr lang="tr-TR" altLang="tr-TR" sz="1600" b="1"/>
              <a:t>i</a:t>
            </a:r>
            <a:endParaRPr lang="en-US" altLang="tr-TR" sz="1600" b="1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703388" y="2843214"/>
            <a:ext cx="209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tr-TR" altLang="tr-TR" sz="1400"/>
              <a:t>Erişkinlerde körlüğün en önemli nedeni</a:t>
            </a:r>
            <a:endParaRPr lang="en-US" altLang="tr-TR" sz="1400" baseline="30000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770064" y="4583114"/>
            <a:ext cx="1882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en-US" altLang="tr-TR" sz="1600" b="1"/>
              <a:t>Di</a:t>
            </a:r>
            <a:r>
              <a:rPr lang="tr-TR" altLang="tr-TR" sz="1600" b="1"/>
              <a:t>y</a:t>
            </a:r>
            <a:r>
              <a:rPr lang="en-US" altLang="tr-TR" sz="1600" b="1"/>
              <a:t>abeti</a:t>
            </a:r>
            <a:r>
              <a:rPr lang="tr-TR" altLang="tr-TR" sz="1600" b="1"/>
              <a:t>k</a:t>
            </a:r>
            <a:endParaRPr lang="en-US" altLang="tr-TR" sz="1600" b="1"/>
          </a:p>
          <a:p>
            <a:r>
              <a:rPr lang="en-US" altLang="tr-TR" sz="1600" b="1"/>
              <a:t>Ne</a:t>
            </a:r>
            <a:r>
              <a:rPr lang="tr-TR" altLang="tr-TR" sz="1600" b="1"/>
              <a:t>f</a:t>
            </a:r>
            <a:r>
              <a:rPr lang="en-US" altLang="tr-TR" sz="1600" b="1"/>
              <a:t>ropat</a:t>
            </a:r>
            <a:r>
              <a:rPr lang="tr-TR" altLang="tr-TR" sz="1600" b="1"/>
              <a:t>i</a:t>
            </a:r>
            <a:endParaRPr lang="en-US" altLang="tr-TR" sz="1600" b="1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631950" y="5137151"/>
            <a:ext cx="233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tr-TR" altLang="tr-TR" sz="1400"/>
              <a:t>E</a:t>
            </a:r>
            <a:r>
              <a:rPr lang="en-US" altLang="tr-TR" sz="1400"/>
              <a:t>nd-stage renal </a:t>
            </a:r>
            <a:r>
              <a:rPr lang="tr-TR" altLang="tr-TR" sz="1400"/>
              <a:t>hastalığın en önemli nedeni</a:t>
            </a:r>
            <a:endParaRPr lang="en-US" altLang="tr-TR" sz="1400" baseline="30000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8328026" y="3082926"/>
            <a:ext cx="1990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tr-TR" altLang="tr-TR" sz="1600" b="1"/>
              <a:t>K</a:t>
            </a:r>
            <a:r>
              <a:rPr lang="en-US" altLang="tr-TR" sz="1600" b="1"/>
              <a:t>ardiovas</a:t>
            </a:r>
            <a:r>
              <a:rPr lang="tr-TR" altLang="tr-TR" sz="1600" b="1"/>
              <a:t>kü</a:t>
            </a:r>
            <a:r>
              <a:rPr lang="en-US" altLang="tr-TR" sz="1600" b="1"/>
              <a:t>l</a:t>
            </a:r>
            <a:r>
              <a:rPr lang="tr-TR" altLang="tr-TR" sz="1600" b="1"/>
              <a:t>e</a:t>
            </a:r>
            <a:r>
              <a:rPr lang="en-US" altLang="tr-TR" sz="1600" b="1"/>
              <a:t>r</a:t>
            </a:r>
            <a:br>
              <a:rPr lang="en-US" altLang="tr-TR" sz="1600" b="1"/>
            </a:br>
            <a:r>
              <a:rPr lang="tr-TR" altLang="tr-TR" sz="1600" b="1"/>
              <a:t>Hastalık</a:t>
            </a:r>
            <a:endParaRPr lang="en-US" altLang="tr-TR" sz="1600" b="1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8402638" y="1905000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tr-TR" altLang="tr-TR" sz="1600" b="1"/>
              <a:t>İnme</a:t>
            </a:r>
            <a:endParaRPr lang="en-US" altLang="tr-TR" sz="1600" b="1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8328026" y="2251075"/>
            <a:ext cx="1939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1400"/>
              <a:t>KV mortalite ve strok riski 2-4 kat artmıştır</a:t>
            </a:r>
            <a:endParaRPr lang="en-US" altLang="tr-TR" sz="1400" baseline="30000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8386764" y="4706939"/>
            <a:ext cx="171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en-US" altLang="tr-TR" sz="1600" b="1"/>
              <a:t>Di</a:t>
            </a:r>
            <a:r>
              <a:rPr lang="tr-TR" altLang="tr-TR" sz="1600" b="1"/>
              <a:t>y</a:t>
            </a:r>
            <a:r>
              <a:rPr lang="en-US" altLang="tr-TR" sz="1600" b="1"/>
              <a:t>abeti</a:t>
            </a:r>
            <a:r>
              <a:rPr lang="tr-TR" altLang="tr-TR" sz="1600" b="1"/>
              <a:t>k</a:t>
            </a:r>
            <a:br>
              <a:rPr lang="en-US" altLang="tr-TR" sz="1600" b="1"/>
            </a:br>
            <a:r>
              <a:rPr lang="en-US" altLang="tr-TR" sz="1600" b="1"/>
              <a:t>N</a:t>
            </a:r>
            <a:r>
              <a:rPr lang="tr-TR" altLang="tr-TR" sz="1600" b="1"/>
              <a:t>ö</a:t>
            </a:r>
            <a:r>
              <a:rPr lang="en-US" altLang="tr-TR" sz="1600" b="1"/>
              <a:t>ropat</a:t>
            </a:r>
            <a:r>
              <a:rPr lang="tr-TR" altLang="tr-TR" sz="1600" b="1"/>
              <a:t>i</a:t>
            </a:r>
            <a:endParaRPr lang="en-US" altLang="tr-TR" sz="1600" b="1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8212139" y="5283200"/>
            <a:ext cx="2492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r>
              <a:rPr lang="tr-TR" altLang="tr-TR" sz="1400"/>
              <a:t>N</a:t>
            </a:r>
            <a:r>
              <a:rPr lang="en-US" altLang="tr-TR" sz="1400"/>
              <a:t>on-tra</a:t>
            </a:r>
            <a:r>
              <a:rPr lang="tr-TR" altLang="tr-TR" sz="1400"/>
              <a:t>v</a:t>
            </a:r>
            <a:r>
              <a:rPr lang="en-US" altLang="tr-TR" sz="1400"/>
              <a:t>mati</a:t>
            </a:r>
            <a:r>
              <a:rPr lang="tr-TR" altLang="tr-TR" sz="1400"/>
              <a:t>k</a:t>
            </a:r>
            <a:r>
              <a:rPr lang="en-US" altLang="tr-TR" sz="1400"/>
              <a:t> </a:t>
            </a:r>
            <a:r>
              <a:rPr lang="tr-TR" altLang="tr-TR" sz="1400"/>
              <a:t>alt</a:t>
            </a:r>
            <a:r>
              <a:rPr lang="en-US" altLang="tr-TR" sz="1400"/>
              <a:t> e</a:t>
            </a:r>
            <a:r>
              <a:rPr lang="tr-TR" altLang="tr-TR" sz="1400"/>
              <a:t>ks</a:t>
            </a:r>
            <a:r>
              <a:rPr lang="en-US" altLang="tr-TR" sz="1400"/>
              <a:t>tremit</a:t>
            </a:r>
            <a:r>
              <a:rPr lang="tr-TR" altLang="tr-TR" sz="1400"/>
              <a:t>e</a:t>
            </a:r>
            <a:r>
              <a:rPr lang="en-US" altLang="tr-TR" sz="1400"/>
              <a:t> amputa</a:t>
            </a:r>
            <a:r>
              <a:rPr lang="tr-TR" altLang="tr-TR" sz="1400"/>
              <a:t>syonlarına</a:t>
            </a:r>
            <a:r>
              <a:rPr lang="tr-TR" altLang="tr-TR" sz="1400" baseline="30000"/>
              <a:t> </a:t>
            </a:r>
            <a:r>
              <a:rPr lang="tr-TR" altLang="tr-TR" sz="1400"/>
              <a:t>yol açan en önemli neden</a:t>
            </a:r>
            <a:endParaRPr lang="en-US" altLang="tr-TR" sz="1400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8369300" y="3673476"/>
            <a:ext cx="20447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pPr>
              <a:buClr>
                <a:schemeClr val="tx2"/>
              </a:buClr>
            </a:pPr>
            <a:r>
              <a:rPr lang="tr-TR" altLang="tr-TR" sz="1400"/>
              <a:t>Diyabetli </a:t>
            </a:r>
            <a:r>
              <a:rPr lang="en-GB" altLang="tr-TR" sz="1400"/>
              <a:t>8/10</a:t>
            </a:r>
            <a:r>
              <a:rPr lang="tr-TR" altLang="tr-TR" sz="1400"/>
              <a:t> kişi</a:t>
            </a:r>
            <a:r>
              <a:rPr lang="en-GB" altLang="tr-TR" sz="1400"/>
              <a:t>  </a:t>
            </a:r>
            <a:r>
              <a:rPr lang="tr-TR" altLang="tr-TR" sz="1400"/>
              <a:t>K</a:t>
            </a:r>
            <a:r>
              <a:rPr lang="en-GB" altLang="tr-TR" sz="1400"/>
              <a:t>V </a:t>
            </a:r>
            <a:r>
              <a:rPr lang="tr-TR" altLang="tr-TR" sz="1400"/>
              <a:t>olaylardan</a:t>
            </a:r>
            <a:r>
              <a:rPr lang="tr-TR" altLang="tr-TR" sz="1400" baseline="30000"/>
              <a:t> </a:t>
            </a:r>
            <a:r>
              <a:rPr lang="tr-TR" altLang="tr-TR" sz="1400"/>
              <a:t>ölür</a:t>
            </a:r>
            <a:endParaRPr lang="en-GB" altLang="tr-TR" sz="1400" baseline="30000"/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9" y="274639"/>
            <a:ext cx="8785225" cy="777875"/>
          </a:xfrm>
        </p:spPr>
        <p:txBody>
          <a:bodyPr>
            <a:noAutofit/>
          </a:bodyPr>
          <a:lstStyle/>
          <a:p>
            <a:r>
              <a:rPr lang="tr-TR" altLang="tr-TR" sz="3200" dirty="0">
                <a:solidFill>
                  <a:srgbClr val="C00000"/>
                </a:solidFill>
              </a:rPr>
              <a:t>Diyabet önemli komplikasyonlara neden olur…</a:t>
            </a:r>
            <a:endParaRPr lang="en-GB" altLang="tr-TR" sz="3200" dirty="0">
              <a:solidFill>
                <a:srgbClr val="C00000"/>
              </a:solidFill>
            </a:endParaRPr>
          </a:p>
        </p:txBody>
      </p:sp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49" b="33296"/>
          <a:stretch>
            <a:fillRect/>
          </a:stretch>
        </p:blipFill>
        <p:spPr bwMode="auto">
          <a:xfrm>
            <a:off x="3059113" y="3962400"/>
            <a:ext cx="690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4" t="34186" r="17972" b="-6726"/>
          <a:stretch>
            <a:fillRect/>
          </a:stretch>
        </p:blipFill>
        <p:spPr bwMode="auto">
          <a:xfrm>
            <a:off x="3046413" y="1833564"/>
            <a:ext cx="10985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4" y="3082926"/>
            <a:ext cx="13604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4" y="1903414"/>
            <a:ext cx="9858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6" y="4803775"/>
            <a:ext cx="13112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4" name="Freeform 24"/>
          <p:cNvSpPr>
            <a:spLocks/>
          </p:cNvSpPr>
          <p:nvPr/>
        </p:nvSpPr>
        <p:spPr bwMode="auto">
          <a:xfrm>
            <a:off x="5837238" y="5724526"/>
            <a:ext cx="177800" cy="180975"/>
          </a:xfrm>
          <a:custGeom>
            <a:avLst/>
            <a:gdLst>
              <a:gd name="T0" fmla="*/ 2147483647 w 367"/>
              <a:gd name="T1" fmla="*/ 2147483647 h 373"/>
              <a:gd name="T2" fmla="*/ 2147483647 w 367"/>
              <a:gd name="T3" fmla="*/ 2147483647 h 373"/>
              <a:gd name="T4" fmla="*/ 2147483647 w 367"/>
              <a:gd name="T5" fmla="*/ 2147483647 h 373"/>
              <a:gd name="T6" fmla="*/ 2147483647 w 367"/>
              <a:gd name="T7" fmla="*/ 2147483647 h 373"/>
              <a:gd name="T8" fmla="*/ 2147483647 w 367"/>
              <a:gd name="T9" fmla="*/ 2147483647 h 373"/>
              <a:gd name="T10" fmla="*/ 0 w 367"/>
              <a:gd name="T11" fmla="*/ 2147483647 h 373"/>
              <a:gd name="T12" fmla="*/ 2147483647 w 367"/>
              <a:gd name="T13" fmla="*/ 2147483647 h 373"/>
              <a:gd name="T14" fmla="*/ 2147483647 w 367"/>
              <a:gd name="T15" fmla="*/ 0 h 373"/>
              <a:gd name="T16" fmla="*/ 2147483647 w 367"/>
              <a:gd name="T17" fmla="*/ 2147483647 h 373"/>
              <a:gd name="T18" fmla="*/ 2147483647 w 367"/>
              <a:gd name="T19" fmla="*/ 2147483647 h 373"/>
              <a:gd name="T20" fmla="*/ 2147483647 w 367"/>
              <a:gd name="T21" fmla="*/ 2147483647 h 373"/>
              <a:gd name="T22" fmla="*/ 2147483647 w 367"/>
              <a:gd name="T23" fmla="*/ 2147483647 h 373"/>
              <a:gd name="T24" fmla="*/ 2147483647 w 367"/>
              <a:gd name="T25" fmla="*/ 2147483647 h 3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105" name="Freeform 25"/>
          <p:cNvSpPr>
            <a:spLocks/>
          </p:cNvSpPr>
          <p:nvPr/>
        </p:nvSpPr>
        <p:spPr bwMode="auto">
          <a:xfrm>
            <a:off x="5576888" y="3213101"/>
            <a:ext cx="177800" cy="180975"/>
          </a:xfrm>
          <a:custGeom>
            <a:avLst/>
            <a:gdLst>
              <a:gd name="T0" fmla="*/ 2147483647 w 367"/>
              <a:gd name="T1" fmla="*/ 2147483647 h 373"/>
              <a:gd name="T2" fmla="*/ 2147483647 w 367"/>
              <a:gd name="T3" fmla="*/ 2147483647 h 373"/>
              <a:gd name="T4" fmla="*/ 2147483647 w 367"/>
              <a:gd name="T5" fmla="*/ 2147483647 h 373"/>
              <a:gd name="T6" fmla="*/ 2147483647 w 367"/>
              <a:gd name="T7" fmla="*/ 2147483647 h 373"/>
              <a:gd name="T8" fmla="*/ 2147483647 w 367"/>
              <a:gd name="T9" fmla="*/ 2147483647 h 373"/>
              <a:gd name="T10" fmla="*/ 0 w 367"/>
              <a:gd name="T11" fmla="*/ 2147483647 h 373"/>
              <a:gd name="T12" fmla="*/ 2147483647 w 367"/>
              <a:gd name="T13" fmla="*/ 2147483647 h 373"/>
              <a:gd name="T14" fmla="*/ 2147483647 w 367"/>
              <a:gd name="T15" fmla="*/ 0 h 373"/>
              <a:gd name="T16" fmla="*/ 2147483647 w 367"/>
              <a:gd name="T17" fmla="*/ 2147483647 h 373"/>
              <a:gd name="T18" fmla="*/ 2147483647 w 367"/>
              <a:gd name="T19" fmla="*/ 2147483647 h 373"/>
              <a:gd name="T20" fmla="*/ 2147483647 w 367"/>
              <a:gd name="T21" fmla="*/ 2147483647 h 373"/>
              <a:gd name="T22" fmla="*/ 2147483647 w 367"/>
              <a:gd name="T23" fmla="*/ 2147483647 h 373"/>
              <a:gd name="T24" fmla="*/ 2147483647 w 367"/>
              <a:gd name="T25" fmla="*/ 2147483647 h 3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106" name="Freeform 26"/>
          <p:cNvSpPr>
            <a:spLocks/>
          </p:cNvSpPr>
          <p:nvPr/>
        </p:nvSpPr>
        <p:spPr bwMode="auto">
          <a:xfrm>
            <a:off x="5767388" y="2836864"/>
            <a:ext cx="177800" cy="180975"/>
          </a:xfrm>
          <a:custGeom>
            <a:avLst/>
            <a:gdLst>
              <a:gd name="T0" fmla="*/ 2147483647 w 367"/>
              <a:gd name="T1" fmla="*/ 2147483647 h 373"/>
              <a:gd name="T2" fmla="*/ 2147483647 w 367"/>
              <a:gd name="T3" fmla="*/ 2147483647 h 373"/>
              <a:gd name="T4" fmla="*/ 2147483647 w 367"/>
              <a:gd name="T5" fmla="*/ 2147483647 h 373"/>
              <a:gd name="T6" fmla="*/ 2147483647 w 367"/>
              <a:gd name="T7" fmla="*/ 2147483647 h 373"/>
              <a:gd name="T8" fmla="*/ 2147483647 w 367"/>
              <a:gd name="T9" fmla="*/ 2147483647 h 373"/>
              <a:gd name="T10" fmla="*/ 0 w 367"/>
              <a:gd name="T11" fmla="*/ 2147483647 h 373"/>
              <a:gd name="T12" fmla="*/ 2147483647 w 367"/>
              <a:gd name="T13" fmla="*/ 2147483647 h 373"/>
              <a:gd name="T14" fmla="*/ 2147483647 w 367"/>
              <a:gd name="T15" fmla="*/ 0 h 373"/>
              <a:gd name="T16" fmla="*/ 2147483647 w 367"/>
              <a:gd name="T17" fmla="*/ 2147483647 h 373"/>
              <a:gd name="T18" fmla="*/ 2147483647 w 367"/>
              <a:gd name="T19" fmla="*/ 2147483647 h 373"/>
              <a:gd name="T20" fmla="*/ 2147483647 w 367"/>
              <a:gd name="T21" fmla="*/ 2147483647 h 373"/>
              <a:gd name="T22" fmla="*/ 2147483647 w 367"/>
              <a:gd name="T23" fmla="*/ 2147483647 h 373"/>
              <a:gd name="T24" fmla="*/ 2147483647 w 367"/>
              <a:gd name="T25" fmla="*/ 2147483647 h 3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107" name="Freeform 27"/>
          <p:cNvSpPr>
            <a:spLocks/>
          </p:cNvSpPr>
          <p:nvPr/>
        </p:nvSpPr>
        <p:spPr bwMode="auto">
          <a:xfrm>
            <a:off x="5661025" y="2024064"/>
            <a:ext cx="177800" cy="180975"/>
          </a:xfrm>
          <a:custGeom>
            <a:avLst/>
            <a:gdLst>
              <a:gd name="T0" fmla="*/ 2147483647 w 367"/>
              <a:gd name="T1" fmla="*/ 2147483647 h 373"/>
              <a:gd name="T2" fmla="*/ 2147483647 w 367"/>
              <a:gd name="T3" fmla="*/ 2147483647 h 373"/>
              <a:gd name="T4" fmla="*/ 2147483647 w 367"/>
              <a:gd name="T5" fmla="*/ 2147483647 h 373"/>
              <a:gd name="T6" fmla="*/ 2147483647 w 367"/>
              <a:gd name="T7" fmla="*/ 2147483647 h 373"/>
              <a:gd name="T8" fmla="*/ 2147483647 w 367"/>
              <a:gd name="T9" fmla="*/ 2147483647 h 373"/>
              <a:gd name="T10" fmla="*/ 0 w 367"/>
              <a:gd name="T11" fmla="*/ 2147483647 h 373"/>
              <a:gd name="T12" fmla="*/ 2147483647 w 367"/>
              <a:gd name="T13" fmla="*/ 2147483647 h 373"/>
              <a:gd name="T14" fmla="*/ 2147483647 w 367"/>
              <a:gd name="T15" fmla="*/ 0 h 373"/>
              <a:gd name="T16" fmla="*/ 2147483647 w 367"/>
              <a:gd name="T17" fmla="*/ 2147483647 h 373"/>
              <a:gd name="T18" fmla="*/ 2147483647 w 367"/>
              <a:gd name="T19" fmla="*/ 2147483647 h 373"/>
              <a:gd name="T20" fmla="*/ 2147483647 w 367"/>
              <a:gd name="T21" fmla="*/ 2147483647 h 373"/>
              <a:gd name="T22" fmla="*/ 2147483647 w 367"/>
              <a:gd name="T23" fmla="*/ 2147483647 h 373"/>
              <a:gd name="T24" fmla="*/ 2147483647 w 367"/>
              <a:gd name="T25" fmla="*/ 2147483647 h 3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108" name="Freeform 28"/>
          <p:cNvSpPr>
            <a:spLocks/>
          </p:cNvSpPr>
          <p:nvPr/>
        </p:nvSpPr>
        <p:spPr bwMode="auto">
          <a:xfrm>
            <a:off x="5813425" y="1914526"/>
            <a:ext cx="177800" cy="180975"/>
          </a:xfrm>
          <a:custGeom>
            <a:avLst/>
            <a:gdLst>
              <a:gd name="T0" fmla="*/ 2147483647 w 367"/>
              <a:gd name="T1" fmla="*/ 2147483647 h 373"/>
              <a:gd name="T2" fmla="*/ 2147483647 w 367"/>
              <a:gd name="T3" fmla="*/ 2147483647 h 373"/>
              <a:gd name="T4" fmla="*/ 2147483647 w 367"/>
              <a:gd name="T5" fmla="*/ 2147483647 h 373"/>
              <a:gd name="T6" fmla="*/ 2147483647 w 367"/>
              <a:gd name="T7" fmla="*/ 2147483647 h 373"/>
              <a:gd name="T8" fmla="*/ 2147483647 w 367"/>
              <a:gd name="T9" fmla="*/ 2147483647 h 373"/>
              <a:gd name="T10" fmla="*/ 0 w 367"/>
              <a:gd name="T11" fmla="*/ 2147483647 h 373"/>
              <a:gd name="T12" fmla="*/ 2147483647 w 367"/>
              <a:gd name="T13" fmla="*/ 2147483647 h 373"/>
              <a:gd name="T14" fmla="*/ 2147483647 w 367"/>
              <a:gd name="T15" fmla="*/ 0 h 373"/>
              <a:gd name="T16" fmla="*/ 2147483647 w 367"/>
              <a:gd name="T17" fmla="*/ 2147483647 h 373"/>
              <a:gd name="T18" fmla="*/ 2147483647 w 367"/>
              <a:gd name="T19" fmla="*/ 2147483647 h 373"/>
              <a:gd name="T20" fmla="*/ 2147483647 w 367"/>
              <a:gd name="T21" fmla="*/ 2147483647 h 373"/>
              <a:gd name="T22" fmla="*/ 2147483647 w 367"/>
              <a:gd name="T23" fmla="*/ 2147483647 h 373"/>
              <a:gd name="T24" fmla="*/ 2147483647 w 367"/>
              <a:gd name="T25" fmla="*/ 2147483647 h 3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6719094" y="6038271"/>
            <a:ext cx="569788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tr-TR" sz="1400" i="1" dirty="0">
                <a:latin typeface="+mj-lt"/>
              </a:rPr>
              <a:t>Diabetes Res</a:t>
            </a:r>
            <a:r>
              <a:rPr lang="en-US" altLang="tr-TR" sz="1400" dirty="0">
                <a:latin typeface="+mj-lt"/>
              </a:rPr>
              <a:t> 1990; 13:1–11</a:t>
            </a:r>
            <a:r>
              <a:rPr lang="tr-TR" altLang="tr-TR" sz="1400" dirty="0">
                <a:latin typeface="+mj-lt"/>
              </a:rPr>
              <a:t>,</a:t>
            </a:r>
            <a:r>
              <a:rPr lang="en-US" altLang="tr-TR" sz="1400" dirty="0">
                <a:latin typeface="+mj-lt"/>
              </a:rPr>
              <a:t> </a:t>
            </a:r>
            <a:r>
              <a:rPr lang="en-US" altLang="tr-TR" sz="1400" i="1" dirty="0">
                <a:latin typeface="+mj-lt"/>
              </a:rPr>
              <a:t>Diabetes Care</a:t>
            </a:r>
            <a:r>
              <a:rPr lang="en-US" altLang="tr-TR" sz="1400" dirty="0">
                <a:latin typeface="+mj-lt"/>
              </a:rPr>
              <a:t> 2003; 26 (Suppl. 1):S99–S102</a:t>
            </a:r>
          </a:p>
          <a:p>
            <a:pPr>
              <a:spcBef>
                <a:spcPct val="30000"/>
              </a:spcBef>
            </a:pPr>
            <a:r>
              <a:rPr lang="en-US" altLang="tr-TR" sz="1400" i="1" dirty="0">
                <a:latin typeface="+mj-lt"/>
              </a:rPr>
              <a:t>J </a:t>
            </a:r>
            <a:r>
              <a:rPr lang="en-US" altLang="tr-TR" sz="1400" i="1" dirty="0" err="1">
                <a:latin typeface="+mj-lt"/>
              </a:rPr>
              <a:t>Hypertens</a:t>
            </a:r>
            <a:r>
              <a:rPr lang="en-US" altLang="tr-TR" sz="1400" dirty="0">
                <a:latin typeface="+mj-lt"/>
              </a:rPr>
              <a:t> 1993; 11:309–317</a:t>
            </a:r>
            <a:r>
              <a:rPr lang="tr-TR" altLang="tr-TR" sz="1400" dirty="0">
                <a:latin typeface="+mj-lt"/>
              </a:rPr>
              <a:t>,</a:t>
            </a:r>
            <a:r>
              <a:rPr lang="en-US" altLang="tr-TR" sz="1400" i="1" dirty="0">
                <a:latin typeface="+mj-lt"/>
              </a:rPr>
              <a:t> Diabetes Care</a:t>
            </a:r>
            <a:r>
              <a:rPr lang="en-US" altLang="tr-TR" sz="1400" dirty="0">
                <a:latin typeface="+mj-lt"/>
              </a:rPr>
              <a:t> 2003; 26 (Suppl. 1):S94–S98</a:t>
            </a:r>
            <a:r>
              <a:rPr lang="en-US" altLang="tr-TR" sz="1400" i="1" dirty="0">
                <a:latin typeface="+mj-lt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tr-TR" sz="1400" i="1" dirty="0">
                <a:latin typeface="+mj-lt"/>
              </a:rPr>
              <a:t>Am Heart J</a:t>
            </a:r>
            <a:r>
              <a:rPr lang="en-US" altLang="tr-TR" sz="1400" dirty="0">
                <a:latin typeface="+mj-lt"/>
              </a:rPr>
              <a:t> 1990; 120:672–676</a:t>
            </a:r>
            <a:r>
              <a:rPr lang="tr-TR" altLang="tr-TR" sz="1400" dirty="0">
                <a:latin typeface="+mj-lt"/>
              </a:rPr>
              <a:t>,</a:t>
            </a:r>
            <a:r>
              <a:rPr lang="en-US" altLang="tr-TR" sz="1400" i="1" dirty="0">
                <a:latin typeface="+mj-lt"/>
              </a:rPr>
              <a:t> Diabetes Care</a:t>
            </a:r>
            <a:r>
              <a:rPr lang="en-US" altLang="tr-TR" sz="1400" dirty="0">
                <a:latin typeface="+mj-lt"/>
              </a:rPr>
              <a:t> 2003; 26 (Suppl. 1):S78–S79</a:t>
            </a:r>
            <a:endParaRPr lang="en-GB" altLang="tr-T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5866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3"/>
          <p:cNvSpPr>
            <a:spLocks noGrp="1"/>
          </p:cNvSpPr>
          <p:nvPr>
            <p:ph type="title"/>
          </p:nvPr>
        </p:nvSpPr>
        <p:spPr>
          <a:xfrm>
            <a:off x="670774" y="780581"/>
            <a:ext cx="7882895" cy="100862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Diyabetin komplikasyonları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0986A9E-DC51-D449-9DE6-1096A5337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05443"/>
              </p:ext>
            </p:extLst>
          </p:nvPr>
        </p:nvGraphicFramePr>
        <p:xfrm>
          <a:off x="670774" y="1789208"/>
          <a:ext cx="7604546" cy="42644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49435">
                  <a:extLst>
                    <a:ext uri="{9D8B030D-6E8A-4147-A177-3AD203B41FA5}">
                      <a16:colId xmlns:a16="http://schemas.microsoft.com/office/drawing/2014/main" val="663439842"/>
                    </a:ext>
                  </a:extLst>
                </a:gridCol>
                <a:gridCol w="1930294">
                  <a:extLst>
                    <a:ext uri="{9D8B030D-6E8A-4147-A177-3AD203B41FA5}">
                      <a16:colId xmlns:a16="http://schemas.microsoft.com/office/drawing/2014/main" val="596712428"/>
                    </a:ext>
                  </a:extLst>
                </a:gridCol>
                <a:gridCol w="2324817">
                  <a:extLst>
                    <a:ext uri="{9D8B030D-6E8A-4147-A177-3AD203B41FA5}">
                      <a16:colId xmlns:a16="http://schemas.microsoft.com/office/drawing/2014/main" val="2983572562"/>
                    </a:ext>
                  </a:extLst>
                </a:gridCol>
              </a:tblGrid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Tip 1 DM (n=455)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Tip 2 DM (n=4756)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179253"/>
                  </a:ext>
                </a:extLst>
              </a:tr>
              <a:tr h="53790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</a:rPr>
                        <a:t>Makrovasküler</a:t>
                      </a:r>
                      <a:r>
                        <a:rPr lang="en-US" sz="1600" b="1" i="0" dirty="0">
                          <a:effectLst/>
                        </a:rPr>
                        <a:t> (n,%)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37 (8.1)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1152 (24.2)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3584919"/>
                  </a:ext>
                </a:extLst>
              </a:tr>
              <a:tr h="53790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effectLst/>
                        </a:rPr>
                        <a:t>Koroner</a:t>
                      </a:r>
                      <a:r>
                        <a:rPr lang="en-US" sz="1600" i="0" dirty="0">
                          <a:effectLst/>
                        </a:rPr>
                        <a:t> Arter </a:t>
                      </a:r>
                      <a:r>
                        <a:rPr lang="tr-TR" sz="1600" i="0" dirty="0">
                          <a:effectLst/>
                        </a:rPr>
                        <a:t> </a:t>
                      </a:r>
                      <a:r>
                        <a:rPr lang="en-US" sz="1600" i="0" dirty="0">
                          <a:effectLst/>
                        </a:rPr>
                        <a:t>Hast.</a:t>
                      </a:r>
                      <a:endParaRPr lang="tr-TR" sz="1600" i="0" dirty="0">
                        <a:effectLst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28 (6.5)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1002 (22.9)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87174773"/>
                  </a:ext>
                </a:extLst>
              </a:tr>
              <a:tr h="5379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err="1">
                          <a:effectLst/>
                        </a:rPr>
                        <a:t>Periferik</a:t>
                      </a:r>
                      <a:r>
                        <a:rPr lang="en-US" sz="1600" i="0" dirty="0">
                          <a:effectLst/>
                        </a:rPr>
                        <a:t> Arter </a:t>
                      </a:r>
                      <a:r>
                        <a:rPr lang="tr-TR" sz="1600" i="0" dirty="0">
                          <a:effectLst/>
                        </a:rPr>
                        <a:t> </a:t>
                      </a:r>
                      <a:r>
                        <a:rPr lang="en-US" sz="1600" i="0" dirty="0">
                          <a:effectLst/>
                        </a:rPr>
                        <a:t>Hast.</a:t>
                      </a:r>
                      <a:endParaRPr kumimoji="0" lang="tr-T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13 (3.1)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186 (4.2)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61700576"/>
                  </a:ext>
                </a:extLst>
              </a:tr>
              <a:tr h="53790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effectLst/>
                        </a:rPr>
                        <a:t>Serebrovasküler</a:t>
                      </a:r>
                      <a:r>
                        <a:rPr lang="en-US" sz="1600" i="0" dirty="0">
                          <a:effectLst/>
                        </a:rPr>
                        <a:t> </a:t>
                      </a:r>
                      <a:r>
                        <a:rPr lang="tr-TR" sz="1600" i="0" dirty="0">
                          <a:effectLst/>
                        </a:rPr>
                        <a:t> </a:t>
                      </a:r>
                      <a:r>
                        <a:rPr lang="en-US" sz="1600" i="0" dirty="0">
                          <a:effectLst/>
                        </a:rPr>
                        <a:t>Hast.</a:t>
                      </a:r>
                      <a:endParaRPr kumimoji="0" lang="tr-T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6 (1.4)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141 (3.1)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33916482"/>
                  </a:ext>
                </a:extLst>
              </a:tr>
              <a:tr h="53790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</a:rPr>
                        <a:t>Mikrovasküler</a:t>
                      </a:r>
                      <a:r>
                        <a:rPr lang="en-US" sz="1600" b="1" i="0" dirty="0">
                          <a:effectLst/>
                        </a:rPr>
                        <a:t> (n,%)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168 (36.9)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b="1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2258 (47.5)</a:t>
                      </a:r>
                      <a:endParaRPr lang="tr-TR" sz="2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06573456"/>
                  </a:ext>
                </a:extLst>
              </a:tr>
              <a:tr h="462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i="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err="1">
                          <a:effectLst/>
                        </a:rPr>
                        <a:t>Retinopati</a:t>
                      </a:r>
                      <a:endParaRPr lang="en-US" sz="1600" i="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88 (20.2)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920 (21.3)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78870187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err="1">
                          <a:effectLst/>
                        </a:rPr>
                        <a:t>Nefropati</a:t>
                      </a:r>
                      <a:endParaRPr kumimoji="0" lang="tr-T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72 (16.6)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864 (19.6)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90577687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err="1">
                          <a:effectLst/>
                        </a:rPr>
                        <a:t>Nöropati</a:t>
                      </a:r>
                      <a:endParaRPr kumimoji="0" lang="tr-T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112 (25.3)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tr-TR" sz="1600" i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1624 (34.6)</a:t>
                      </a:r>
                      <a:endParaRPr lang="tr-TR" sz="28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16748470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5FB09DB3-7C14-D444-BF0A-A014396DA620}"/>
              </a:ext>
            </a:extLst>
          </p:cNvPr>
          <p:cNvSpPr txBox="1"/>
          <p:nvPr/>
        </p:nvSpPr>
        <p:spPr>
          <a:xfrm>
            <a:off x="7020969" y="6510105"/>
            <a:ext cx="5171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TEMD </a:t>
            </a:r>
            <a:r>
              <a:rPr lang="tr-TR" sz="1600" dirty="0" err="1"/>
              <a:t>Study</a:t>
            </a:r>
            <a:r>
              <a:rPr lang="tr-TR" sz="1600" dirty="0"/>
              <a:t>. </a:t>
            </a:r>
            <a:r>
              <a:rPr lang="tr-TR" sz="1600" dirty="0" err="1"/>
              <a:t>Diabetes</a:t>
            </a:r>
            <a:r>
              <a:rPr lang="tr-TR" sz="1600" dirty="0"/>
              <a:t> </a:t>
            </a:r>
            <a:r>
              <a:rPr lang="tr-TR" sz="1600" dirty="0" err="1"/>
              <a:t>Res</a:t>
            </a:r>
            <a:r>
              <a:rPr lang="tr-TR" sz="1600" dirty="0"/>
              <a:t> </a:t>
            </a:r>
            <a:r>
              <a:rPr lang="tr-TR" sz="1600" dirty="0" err="1"/>
              <a:t>Clin</a:t>
            </a:r>
            <a:r>
              <a:rPr lang="tr-TR" sz="1600" dirty="0"/>
              <a:t> </a:t>
            </a:r>
            <a:r>
              <a:rPr lang="tr-TR" sz="1600" dirty="0" err="1"/>
              <a:t>Pract</a:t>
            </a:r>
            <a:r>
              <a:rPr lang="tr-TR" sz="1600" dirty="0"/>
              <a:t>. 2018 Dec;146:138-147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472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389B7AC0-FCED-2C49-8781-05540FA8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Komplikasyonlar ne zaman taranır?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362ED0-02BE-494B-B7C0-039103B2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1695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Tip 2 diyabet hastalarında tanı anında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Tip 1 diyabet hastalarında tanıdan 5 yıl sonra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307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33613" y="4281489"/>
            <a:ext cx="4864100" cy="1400175"/>
            <a:chOff x="447" y="2571"/>
            <a:chExt cx="3064" cy="882"/>
          </a:xfrm>
        </p:grpSpPr>
        <p:sp>
          <p:nvSpPr>
            <p:cNvPr id="57394" name="Freeform 3"/>
            <p:cNvSpPr>
              <a:spLocks/>
            </p:cNvSpPr>
            <p:nvPr/>
          </p:nvSpPr>
          <p:spPr bwMode="auto">
            <a:xfrm rot="943629">
              <a:off x="447" y="2689"/>
              <a:ext cx="3064" cy="764"/>
            </a:xfrm>
            <a:custGeom>
              <a:avLst/>
              <a:gdLst>
                <a:gd name="T0" fmla="*/ 762 w 2747"/>
                <a:gd name="T1" fmla="*/ 0 h 1131"/>
                <a:gd name="T2" fmla="*/ 65202 w 2747"/>
                <a:gd name="T3" fmla="*/ 1 h 1131"/>
                <a:gd name="T4" fmla="*/ 65094 w 2747"/>
                <a:gd name="T5" fmla="*/ 1 h 1131"/>
                <a:gd name="T6" fmla="*/ 0 w 2747"/>
                <a:gd name="T7" fmla="*/ 1 h 1131"/>
                <a:gd name="T8" fmla="*/ 762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folHlink"/>
                  </a:solidFill>
                  <a:latin typeface="Comic Sans MS" charset="-94"/>
                </a:defRPr>
              </a:lvl1pPr>
              <a:lvl2pPr marL="742950" indent="-285750">
                <a:defRPr sz="7200">
                  <a:solidFill>
                    <a:schemeClr val="folHlink"/>
                  </a:solidFill>
                  <a:latin typeface="Comic Sans MS" charset="-94"/>
                </a:defRPr>
              </a:lvl2pPr>
              <a:lvl3pPr marL="11430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3pPr>
              <a:lvl4pPr marL="16002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4pPr>
              <a:lvl5pPr marL="20574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9pPr>
            </a:lstStyle>
            <a:p>
              <a:endParaRPr lang="tr-TR" altLang="tr-TR" sz="1800"/>
            </a:p>
          </p:txBody>
        </p:sp>
        <p:sp>
          <p:nvSpPr>
            <p:cNvPr id="57395" name="Line 4"/>
            <p:cNvSpPr>
              <a:spLocks noChangeShapeType="1"/>
            </p:cNvSpPr>
            <p:nvPr/>
          </p:nvSpPr>
          <p:spPr bwMode="auto">
            <a:xfrm rot="38969">
              <a:off x="1150" y="2571"/>
              <a:ext cx="1547" cy="684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2606675" y="1851026"/>
            <a:ext cx="4510088" cy="1509713"/>
            <a:chOff x="682" y="1040"/>
            <a:chExt cx="2841" cy="951"/>
          </a:xfrm>
        </p:grpSpPr>
        <p:sp>
          <p:nvSpPr>
            <p:cNvPr id="57392" name="Freeform 6"/>
            <p:cNvSpPr>
              <a:spLocks/>
            </p:cNvSpPr>
            <p:nvPr/>
          </p:nvSpPr>
          <p:spPr bwMode="auto">
            <a:xfrm rot="-420076">
              <a:off x="682" y="1040"/>
              <a:ext cx="2841" cy="951"/>
            </a:xfrm>
            <a:custGeom>
              <a:avLst/>
              <a:gdLst>
                <a:gd name="T0" fmla="*/ 0 w 2726"/>
                <a:gd name="T1" fmla="*/ 1 h 1387"/>
                <a:gd name="T2" fmla="*/ 8431 w 2726"/>
                <a:gd name="T3" fmla="*/ 0 h 1387"/>
                <a:gd name="T4" fmla="*/ 9036 w 2726"/>
                <a:gd name="T5" fmla="*/ 1 h 1387"/>
                <a:gd name="T6" fmla="*/ 69 w 2726"/>
                <a:gd name="T7" fmla="*/ 1 h 1387"/>
                <a:gd name="T8" fmla="*/ 0 w 2726"/>
                <a:gd name="T9" fmla="*/ 1 h 1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6"/>
                <a:gd name="T16" fmla="*/ 0 h 1387"/>
                <a:gd name="T17" fmla="*/ 2726 w 2726"/>
                <a:gd name="T18" fmla="*/ 1387 h 1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6" h="1387">
                  <a:moveTo>
                    <a:pt x="0" y="1360"/>
                  </a:moveTo>
                  <a:lnTo>
                    <a:pt x="2544" y="0"/>
                  </a:lnTo>
                  <a:lnTo>
                    <a:pt x="2726" y="683"/>
                  </a:lnTo>
                  <a:lnTo>
                    <a:pt x="22" y="1387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folHlink"/>
                  </a:solidFill>
                  <a:latin typeface="Comic Sans MS" charset="-94"/>
                </a:defRPr>
              </a:lvl1pPr>
              <a:lvl2pPr marL="742950" indent="-285750">
                <a:defRPr sz="7200">
                  <a:solidFill>
                    <a:schemeClr val="folHlink"/>
                  </a:solidFill>
                  <a:latin typeface="Comic Sans MS" charset="-94"/>
                </a:defRPr>
              </a:lvl2pPr>
              <a:lvl3pPr marL="11430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3pPr>
              <a:lvl4pPr marL="16002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4pPr>
              <a:lvl5pPr marL="20574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7393" name="Line 7"/>
            <p:cNvSpPr>
              <a:spLocks noChangeShapeType="1"/>
            </p:cNvSpPr>
            <p:nvPr/>
          </p:nvSpPr>
          <p:spPr bwMode="auto">
            <a:xfrm rot="21179924" flipV="1">
              <a:off x="1169" y="1447"/>
              <a:ext cx="1587" cy="430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598739" y="2911476"/>
            <a:ext cx="4300537" cy="735013"/>
            <a:chOff x="677" y="1708"/>
            <a:chExt cx="2709" cy="463"/>
          </a:xfrm>
        </p:grpSpPr>
        <p:sp>
          <p:nvSpPr>
            <p:cNvPr id="57390" name="Freeform 9"/>
            <p:cNvSpPr>
              <a:spLocks/>
            </p:cNvSpPr>
            <p:nvPr/>
          </p:nvSpPr>
          <p:spPr bwMode="auto">
            <a:xfrm rot="-498083">
              <a:off x="677" y="1708"/>
              <a:ext cx="2709" cy="463"/>
            </a:xfrm>
            <a:custGeom>
              <a:avLst/>
              <a:gdLst>
                <a:gd name="T0" fmla="*/ 0 w 2747"/>
                <a:gd name="T1" fmla="*/ 1 h 694"/>
                <a:gd name="T2" fmla="*/ 1835 w 2747"/>
                <a:gd name="T3" fmla="*/ 0 h 694"/>
                <a:gd name="T4" fmla="*/ 1831 w 2747"/>
                <a:gd name="T5" fmla="*/ 1 h 694"/>
                <a:gd name="T6" fmla="*/ 6 w 2747"/>
                <a:gd name="T7" fmla="*/ 1 h 694"/>
                <a:gd name="T8" fmla="*/ 0 w 2747"/>
                <a:gd name="T9" fmla="*/ 1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694"/>
                <a:gd name="T17" fmla="*/ 2747 w 2747"/>
                <a:gd name="T18" fmla="*/ 694 h 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694">
                  <a:moveTo>
                    <a:pt x="0" y="427"/>
                  </a:moveTo>
                  <a:lnTo>
                    <a:pt x="2747" y="0"/>
                  </a:lnTo>
                  <a:lnTo>
                    <a:pt x="2742" y="694"/>
                  </a:lnTo>
                  <a:lnTo>
                    <a:pt x="6" y="459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folHlink"/>
                  </a:solidFill>
                  <a:latin typeface="Comic Sans MS" charset="-94"/>
                </a:defRPr>
              </a:lvl1pPr>
              <a:lvl2pPr marL="742950" indent="-285750">
                <a:defRPr sz="7200">
                  <a:solidFill>
                    <a:schemeClr val="folHlink"/>
                  </a:solidFill>
                  <a:latin typeface="Comic Sans MS" charset="-94"/>
                </a:defRPr>
              </a:lvl2pPr>
              <a:lvl3pPr marL="11430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3pPr>
              <a:lvl4pPr marL="16002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4pPr>
              <a:lvl5pPr marL="20574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7391" name="Line 10"/>
            <p:cNvSpPr>
              <a:spLocks noChangeShapeType="1"/>
            </p:cNvSpPr>
            <p:nvPr/>
          </p:nvSpPr>
          <p:spPr bwMode="auto">
            <a:xfrm rot="21101917" flipV="1">
              <a:off x="1157" y="1956"/>
              <a:ext cx="1627" cy="46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7349" name="Group 11"/>
          <p:cNvGrpSpPr>
            <a:grpSpLocks/>
          </p:cNvGrpSpPr>
          <p:nvPr/>
        </p:nvGrpSpPr>
        <p:grpSpPr bwMode="auto">
          <a:xfrm>
            <a:off x="2605088" y="3429000"/>
            <a:ext cx="4259262" cy="1238250"/>
            <a:chOff x="681" y="2034"/>
            <a:chExt cx="2683" cy="780"/>
          </a:xfrm>
        </p:grpSpPr>
        <p:sp>
          <p:nvSpPr>
            <p:cNvPr id="57388" name="Freeform 12"/>
            <p:cNvSpPr>
              <a:spLocks/>
            </p:cNvSpPr>
            <p:nvPr/>
          </p:nvSpPr>
          <p:spPr bwMode="auto">
            <a:xfrm rot="-487159">
              <a:off x="681" y="2034"/>
              <a:ext cx="2683" cy="780"/>
            </a:xfrm>
            <a:custGeom>
              <a:avLst/>
              <a:gdLst>
                <a:gd name="T0" fmla="*/ 21 w 2747"/>
                <a:gd name="T1" fmla="*/ 0 h 1131"/>
                <a:gd name="T2" fmla="*/ 1386 w 2747"/>
                <a:gd name="T3" fmla="*/ 1 h 1131"/>
                <a:gd name="T4" fmla="*/ 1384 w 2747"/>
                <a:gd name="T5" fmla="*/ 1 h 1131"/>
                <a:gd name="T6" fmla="*/ 0 w 2747"/>
                <a:gd name="T7" fmla="*/ 1 h 1131"/>
                <a:gd name="T8" fmla="*/ 21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folHlink"/>
                  </a:solidFill>
                  <a:latin typeface="Comic Sans MS" charset="-94"/>
                </a:defRPr>
              </a:lvl1pPr>
              <a:lvl2pPr marL="742950" indent="-285750">
                <a:defRPr sz="7200">
                  <a:solidFill>
                    <a:schemeClr val="folHlink"/>
                  </a:solidFill>
                  <a:latin typeface="Comic Sans MS" charset="-94"/>
                </a:defRPr>
              </a:lvl2pPr>
              <a:lvl3pPr marL="11430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3pPr>
              <a:lvl4pPr marL="16002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4pPr>
              <a:lvl5pPr marL="20574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7389" name="Line 13"/>
            <p:cNvSpPr>
              <a:spLocks noChangeShapeType="1"/>
            </p:cNvSpPr>
            <p:nvPr/>
          </p:nvSpPr>
          <p:spPr bwMode="auto">
            <a:xfrm rot="-487159">
              <a:off x="1183" y="2150"/>
              <a:ext cx="1566" cy="301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978776" y="3636963"/>
            <a:ext cx="183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r>
              <a:rPr lang="tr-TR" altLang="tr-TR" sz="2000">
                <a:solidFill>
                  <a:schemeClr val="tx1"/>
                </a:solidFill>
                <a:latin typeface="+mj-lt"/>
              </a:rPr>
              <a:t>Diyabetle ilişkili ölüm</a:t>
            </a:r>
            <a:r>
              <a:rPr lang="en-GB" altLang="tr-TR" sz="2000">
                <a:solidFill>
                  <a:schemeClr val="tx1"/>
                </a:solidFill>
                <a:latin typeface="+mj-lt"/>
              </a:rPr>
              <a:t>*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391277" y="3573465"/>
            <a:ext cx="1865301" cy="808038"/>
            <a:chOff x="3321" y="2125"/>
            <a:chExt cx="1273" cy="509"/>
          </a:xfrm>
        </p:grpSpPr>
        <p:pic>
          <p:nvPicPr>
            <p:cNvPr id="57385" name="Picture 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125"/>
              <a:ext cx="6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3321" y="2142"/>
              <a:ext cx="761" cy="49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459" name="Text Box 19"/>
            <p:cNvSpPr txBox="1">
              <a:spLocks noChangeArrowheads="1"/>
            </p:cNvSpPr>
            <p:nvPr/>
          </p:nvSpPr>
          <p:spPr bwMode="auto">
            <a:xfrm>
              <a:off x="3475" y="2235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21%</a:t>
              </a:r>
            </a:p>
          </p:txBody>
        </p:sp>
      </p:grpSp>
      <p:sp>
        <p:nvSpPr>
          <p:cNvPr id="57352" name="Text Box 20"/>
          <p:cNvSpPr txBox="1">
            <a:spLocks noChangeArrowheads="1"/>
          </p:cNvSpPr>
          <p:nvPr/>
        </p:nvSpPr>
        <p:spPr bwMode="auto">
          <a:xfrm>
            <a:off x="6456040" y="6497639"/>
            <a:ext cx="4102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pPr algn="r"/>
            <a:r>
              <a:rPr lang="en-GB" altLang="tr-TR" sz="1200">
                <a:solidFill>
                  <a:schemeClr val="tx1"/>
                </a:solidFill>
                <a:latin typeface="+mj-lt"/>
              </a:rPr>
              <a:t>Stratton IM </a:t>
            </a:r>
            <a:r>
              <a:rPr lang="en-GB" altLang="tr-TR" sz="1200" i="1">
                <a:solidFill>
                  <a:schemeClr val="tx1"/>
                </a:solidFill>
                <a:latin typeface="+mj-lt"/>
              </a:rPr>
              <a:t>et al</a:t>
            </a:r>
            <a:r>
              <a:rPr lang="en-GB" altLang="tr-TR" sz="1200">
                <a:solidFill>
                  <a:schemeClr val="tx1"/>
                </a:solidFill>
                <a:latin typeface="+mj-lt"/>
              </a:rPr>
              <a:t>. </a:t>
            </a:r>
            <a:r>
              <a:rPr lang="en-GB" altLang="tr-TR" sz="1200" i="1" dirty="0">
                <a:solidFill>
                  <a:schemeClr val="tx1"/>
                </a:solidFill>
                <a:latin typeface="+mj-lt"/>
              </a:rPr>
              <a:t>BMJ</a:t>
            </a:r>
            <a:r>
              <a:rPr lang="en-GB" altLang="tr-TR" sz="1200" dirty="0">
                <a:solidFill>
                  <a:schemeClr val="tx1"/>
                </a:solidFill>
                <a:latin typeface="+mj-lt"/>
              </a:rPr>
              <a:t> 2000; 321: 405–412.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8010525" y="1376363"/>
            <a:ext cx="2300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r>
              <a:rPr lang="en-GB" altLang="tr-TR" sz="2000" dirty="0" err="1">
                <a:solidFill>
                  <a:schemeClr val="tx1"/>
                </a:solidFill>
                <a:latin typeface="+mj-lt"/>
              </a:rPr>
              <a:t>Mi</a:t>
            </a:r>
            <a:r>
              <a:rPr lang="tr-TR" altLang="tr-TR" sz="2000" dirty="0">
                <a:solidFill>
                  <a:schemeClr val="tx1"/>
                </a:solidFill>
                <a:latin typeface="+mj-lt"/>
              </a:rPr>
              <a:t>k</a:t>
            </a:r>
            <a:r>
              <a:rPr lang="en-GB" altLang="tr-TR" sz="2000" dirty="0" err="1">
                <a:solidFill>
                  <a:schemeClr val="tx1"/>
                </a:solidFill>
                <a:latin typeface="+mj-lt"/>
              </a:rPr>
              <a:t>rovas</a:t>
            </a:r>
            <a:r>
              <a:rPr lang="tr-TR" altLang="tr-TR" sz="2000" dirty="0" err="1">
                <a:solidFill>
                  <a:schemeClr val="tx1"/>
                </a:solidFill>
                <a:latin typeface="+mj-lt"/>
              </a:rPr>
              <a:t>kü</a:t>
            </a:r>
            <a:r>
              <a:rPr lang="en-GB" altLang="tr-TR" sz="2000" dirty="0">
                <a:solidFill>
                  <a:schemeClr val="tx1"/>
                </a:solidFill>
                <a:latin typeface="+mj-lt"/>
              </a:rPr>
              <a:t>l</a:t>
            </a:r>
            <a:r>
              <a:rPr lang="tr-TR" altLang="tr-TR" sz="20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GB" altLang="tr-TR" sz="2000" dirty="0">
                <a:solidFill>
                  <a:schemeClr val="tx1"/>
                </a:solidFill>
                <a:latin typeface="+mj-lt"/>
              </a:rPr>
              <a:t>r </a:t>
            </a:r>
            <a:r>
              <a:rPr lang="tr-TR" altLang="tr-TR" sz="2000" dirty="0">
                <a:solidFill>
                  <a:schemeClr val="tx1"/>
                </a:solidFill>
                <a:latin typeface="+mj-lt"/>
              </a:rPr>
              <a:t>k</a:t>
            </a:r>
            <a:r>
              <a:rPr lang="en-GB" altLang="tr-TR" sz="2000" dirty="0" err="1">
                <a:solidFill>
                  <a:schemeClr val="tx1"/>
                </a:solidFill>
                <a:latin typeface="+mj-lt"/>
              </a:rPr>
              <a:t>ompli</a:t>
            </a:r>
            <a:r>
              <a:rPr lang="tr-TR" altLang="tr-TR" sz="2000" dirty="0">
                <a:solidFill>
                  <a:schemeClr val="tx1"/>
                </a:solidFill>
                <a:latin typeface="+mj-lt"/>
              </a:rPr>
              <a:t>k</a:t>
            </a:r>
            <a:r>
              <a:rPr lang="en-GB" altLang="tr-TR" sz="2000" dirty="0">
                <a:solidFill>
                  <a:schemeClr val="tx1"/>
                </a:solidFill>
                <a:latin typeface="+mj-lt"/>
              </a:rPr>
              <a:t>a</a:t>
            </a:r>
            <a:r>
              <a:rPr lang="tr-TR" altLang="tr-TR" sz="2000" dirty="0" err="1">
                <a:solidFill>
                  <a:schemeClr val="tx1"/>
                </a:solidFill>
                <a:latin typeface="+mj-lt"/>
              </a:rPr>
              <a:t>syonlar</a:t>
            </a:r>
            <a:r>
              <a:rPr lang="en-GB" altLang="tr-TR" sz="2000" dirty="0">
                <a:solidFill>
                  <a:schemeClr val="tx1"/>
                </a:solidFill>
                <a:latin typeface="+mj-lt"/>
              </a:rPr>
              <a:t>*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423027" y="1573214"/>
            <a:ext cx="1608138" cy="841375"/>
            <a:chOff x="3086" y="865"/>
            <a:chExt cx="1013" cy="530"/>
          </a:xfrm>
        </p:grpSpPr>
        <p:grpSp>
          <p:nvGrpSpPr>
            <p:cNvPr id="57380" name="Group 23"/>
            <p:cNvGrpSpPr>
              <a:grpSpLocks/>
            </p:cNvGrpSpPr>
            <p:nvPr/>
          </p:nvGrpSpPr>
          <p:grpSpPr bwMode="auto">
            <a:xfrm>
              <a:off x="3640" y="865"/>
              <a:ext cx="459" cy="530"/>
              <a:chOff x="3679" y="2063"/>
              <a:chExt cx="533" cy="703"/>
            </a:xfrm>
          </p:grpSpPr>
          <p:pic>
            <p:nvPicPr>
              <p:cNvPr id="57383" name="Picture 2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3466"/>
                  </a:clrFrom>
                  <a:clrTo>
                    <a:srgbClr val="0034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39" t="33435" r="11595"/>
              <a:stretch>
                <a:fillRect/>
              </a:stretch>
            </p:blipFill>
            <p:spPr bwMode="auto">
              <a:xfrm>
                <a:off x="3829" y="2413"/>
                <a:ext cx="383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84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3466"/>
                  </a:clrFrom>
                  <a:clrTo>
                    <a:srgbClr val="0034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330" t="1534" r="65926" b="36043"/>
              <a:stretch>
                <a:fillRect/>
              </a:stretch>
            </p:blipFill>
            <p:spPr bwMode="auto">
              <a:xfrm>
                <a:off x="3679" y="2063"/>
                <a:ext cx="32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>
              <a:off x="3086" y="887"/>
              <a:ext cx="702" cy="49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Comic Sans MS" pitchFamily="66" charset="0"/>
              </a:endParaRPr>
            </a:p>
          </p:txBody>
        </p:sp>
        <p:sp>
          <p:nvSpPr>
            <p:cNvPr id="60454" name="Text Box 27"/>
            <p:cNvSpPr txBox="1">
              <a:spLocks noChangeArrowheads="1"/>
            </p:cNvSpPr>
            <p:nvPr/>
          </p:nvSpPr>
          <p:spPr bwMode="auto">
            <a:xfrm>
              <a:off x="3243" y="934"/>
              <a:ext cx="7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37%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317667" y="5557623"/>
            <a:ext cx="1722958" cy="800317"/>
            <a:chOff x="3062" y="3405"/>
            <a:chExt cx="937" cy="492"/>
          </a:xfrm>
        </p:grpSpPr>
        <p:pic>
          <p:nvPicPr>
            <p:cNvPr id="57377" name="Picture 2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3459"/>
              <a:ext cx="38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0" name="AutoShape 30"/>
            <p:cNvSpPr>
              <a:spLocks noChangeArrowheads="1"/>
            </p:cNvSpPr>
            <p:nvPr/>
          </p:nvSpPr>
          <p:spPr bwMode="auto">
            <a:xfrm>
              <a:off x="3062" y="3405"/>
              <a:ext cx="702" cy="49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451" name="Text Box 31"/>
            <p:cNvSpPr txBox="1">
              <a:spLocks noChangeArrowheads="1"/>
            </p:cNvSpPr>
            <p:nvPr/>
          </p:nvSpPr>
          <p:spPr bwMode="auto">
            <a:xfrm>
              <a:off x="3205" y="3491"/>
              <a:ext cx="71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12%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 rot="482802">
            <a:off x="2576513" y="3968751"/>
            <a:ext cx="4278312" cy="1152525"/>
            <a:chOff x="679" y="2160"/>
            <a:chExt cx="2694" cy="958"/>
          </a:xfrm>
        </p:grpSpPr>
        <p:sp>
          <p:nvSpPr>
            <p:cNvPr id="57375" name="Freeform 33"/>
            <p:cNvSpPr>
              <a:spLocks/>
            </p:cNvSpPr>
            <p:nvPr/>
          </p:nvSpPr>
          <p:spPr bwMode="auto">
            <a:xfrm rot="-206189">
              <a:off x="679" y="2160"/>
              <a:ext cx="2694" cy="958"/>
            </a:xfrm>
            <a:custGeom>
              <a:avLst/>
              <a:gdLst>
                <a:gd name="T0" fmla="*/ 25 w 2747"/>
                <a:gd name="T1" fmla="*/ 0 h 1131"/>
                <a:gd name="T2" fmla="*/ 1561 w 2747"/>
                <a:gd name="T3" fmla="*/ 3 h 1131"/>
                <a:gd name="T4" fmla="*/ 1558 w 2747"/>
                <a:gd name="T5" fmla="*/ 9 h 1131"/>
                <a:gd name="T6" fmla="*/ 0 w 2747"/>
                <a:gd name="T7" fmla="*/ 3 h 1131"/>
                <a:gd name="T8" fmla="*/ 25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folHlink"/>
                  </a:solidFill>
                  <a:latin typeface="Comic Sans MS" charset="-94"/>
                </a:defRPr>
              </a:lvl1pPr>
              <a:lvl2pPr marL="742950" indent="-285750">
                <a:defRPr sz="7200">
                  <a:solidFill>
                    <a:schemeClr val="folHlink"/>
                  </a:solidFill>
                  <a:latin typeface="Comic Sans MS" charset="-94"/>
                </a:defRPr>
              </a:lvl2pPr>
              <a:lvl3pPr marL="11430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3pPr>
              <a:lvl4pPr marL="16002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4pPr>
              <a:lvl5pPr marL="20574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7376" name="Line 34"/>
            <p:cNvSpPr>
              <a:spLocks noChangeShapeType="1"/>
            </p:cNvSpPr>
            <p:nvPr/>
          </p:nvSpPr>
          <p:spPr bwMode="auto">
            <a:xfrm rot="-206189">
              <a:off x="1141" y="2277"/>
              <a:ext cx="1626" cy="400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8004176" y="2535239"/>
            <a:ext cx="2333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r>
              <a:rPr lang="en-GB" altLang="tr-TR" sz="2000">
                <a:solidFill>
                  <a:schemeClr val="tx1"/>
                </a:solidFill>
                <a:latin typeface="+mj-lt"/>
              </a:rPr>
              <a:t>Amputa</a:t>
            </a:r>
            <a:r>
              <a:rPr lang="tr-TR" altLang="tr-TR" sz="2000">
                <a:solidFill>
                  <a:schemeClr val="tx1"/>
                </a:solidFill>
                <a:latin typeface="+mj-lt"/>
              </a:rPr>
              <a:t>syon veya</a:t>
            </a:r>
            <a:r>
              <a:rPr lang="en-GB" altLang="tr-TR" sz="2000">
                <a:solidFill>
                  <a:schemeClr val="tx1"/>
                </a:solidFill>
                <a:latin typeface="+mj-lt"/>
              </a:rPr>
              <a:t> fatal peri</a:t>
            </a:r>
            <a:r>
              <a:rPr lang="tr-TR" altLang="tr-TR" sz="2000">
                <a:solidFill>
                  <a:schemeClr val="tx1"/>
                </a:solidFill>
                <a:latin typeface="+mj-lt"/>
              </a:rPr>
              <a:t>ferik damar hastalığı</a:t>
            </a:r>
            <a:r>
              <a:rPr lang="en-GB" altLang="tr-TR" sz="2000">
                <a:solidFill>
                  <a:schemeClr val="tx1"/>
                </a:solidFill>
                <a:latin typeface="+mj-lt"/>
              </a:rPr>
              <a:t>*</a:t>
            </a: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397623" y="2582863"/>
            <a:ext cx="1924050" cy="857250"/>
            <a:chOff x="3326" y="1501"/>
            <a:chExt cx="1313" cy="540"/>
          </a:xfrm>
        </p:grpSpPr>
        <p:pic>
          <p:nvPicPr>
            <p:cNvPr id="57372" name="Picture 3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84"/>
            <a:stretch>
              <a:fillRect/>
            </a:stretch>
          </p:blipFill>
          <p:spPr bwMode="auto">
            <a:xfrm>
              <a:off x="3808" y="1518"/>
              <a:ext cx="83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8" name="AutoShape 38"/>
            <p:cNvSpPr>
              <a:spLocks noChangeArrowheads="1"/>
            </p:cNvSpPr>
            <p:nvPr/>
          </p:nvSpPr>
          <p:spPr bwMode="auto">
            <a:xfrm>
              <a:off x="3326" y="1501"/>
              <a:ext cx="761" cy="49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Comic Sans MS" pitchFamily="66" charset="0"/>
              </a:endParaRPr>
            </a:p>
          </p:txBody>
        </p:sp>
        <p:sp>
          <p:nvSpPr>
            <p:cNvPr id="60446" name="Text Box 39"/>
            <p:cNvSpPr txBox="1">
              <a:spLocks noChangeArrowheads="1"/>
            </p:cNvSpPr>
            <p:nvPr/>
          </p:nvSpPr>
          <p:spPr bwMode="auto">
            <a:xfrm>
              <a:off x="3475" y="1601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43%</a:t>
              </a:r>
            </a:p>
          </p:txBody>
        </p:sp>
      </p:grp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8001001" y="5738813"/>
            <a:ext cx="2333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r>
              <a:rPr lang="tr-TR" altLang="tr-TR" sz="2000">
                <a:solidFill>
                  <a:schemeClr val="tx1"/>
                </a:solidFill>
                <a:latin typeface="+mj-lt"/>
              </a:rPr>
              <a:t>İnme</a:t>
            </a:r>
            <a:r>
              <a:rPr lang="en-GB" altLang="tr-TR" sz="2000">
                <a:solidFill>
                  <a:schemeClr val="tx1"/>
                </a:solidFill>
                <a:latin typeface="+mj-lt"/>
              </a:rPr>
              <a:t>**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7981951" y="4725988"/>
            <a:ext cx="1541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r>
              <a:rPr lang="tr-TR" altLang="tr-TR" sz="2000">
                <a:solidFill>
                  <a:schemeClr val="tx1"/>
                </a:solidFill>
                <a:latin typeface="+mj-lt"/>
              </a:rPr>
              <a:t>MI</a:t>
            </a:r>
            <a:r>
              <a:rPr lang="en-GB" altLang="tr-TR" sz="2000" dirty="0">
                <a:solidFill>
                  <a:schemeClr val="tx1"/>
                </a:solidFill>
                <a:latin typeface="+mj-lt"/>
              </a:rPr>
              <a:t>*</a:t>
            </a:r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6384928" y="4575175"/>
            <a:ext cx="2303464" cy="857250"/>
            <a:chOff x="3062" y="2756"/>
            <a:chExt cx="1451" cy="540"/>
          </a:xfrm>
        </p:grpSpPr>
        <p:pic>
          <p:nvPicPr>
            <p:cNvPr id="57369" name="Picture 4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56"/>
              <a:ext cx="72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64" name="AutoShape 44"/>
            <p:cNvSpPr>
              <a:spLocks noChangeArrowheads="1"/>
            </p:cNvSpPr>
            <p:nvPr/>
          </p:nvSpPr>
          <p:spPr bwMode="auto">
            <a:xfrm>
              <a:off x="3062" y="2763"/>
              <a:ext cx="702" cy="49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443" name="Text Box 45"/>
            <p:cNvSpPr txBox="1">
              <a:spLocks noChangeArrowheads="1"/>
            </p:cNvSpPr>
            <p:nvPr/>
          </p:nvSpPr>
          <p:spPr bwMode="auto">
            <a:xfrm>
              <a:off x="3208" y="2840"/>
              <a:ext cx="7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14%</a:t>
              </a:r>
            </a:p>
          </p:txBody>
        </p:sp>
      </p:grpSp>
      <p:sp>
        <p:nvSpPr>
          <p:cNvPr id="57362" name="Text Box 46"/>
          <p:cNvSpPr txBox="1">
            <a:spLocks noChangeArrowheads="1"/>
          </p:cNvSpPr>
          <p:nvPr/>
        </p:nvSpPr>
        <p:spPr bwMode="auto">
          <a:xfrm>
            <a:off x="2138364" y="5229225"/>
            <a:ext cx="2936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folHlink"/>
                </a:solidFill>
                <a:latin typeface="Comic Sans MS" charset="-94"/>
              </a:defRPr>
            </a:lvl1pPr>
            <a:lvl2pPr marL="742950" indent="-285750">
              <a:defRPr sz="7200">
                <a:solidFill>
                  <a:schemeClr val="folHlink"/>
                </a:solidFill>
                <a:latin typeface="Comic Sans MS" charset="-94"/>
              </a:defRPr>
            </a:lvl2pPr>
            <a:lvl3pPr marL="1143000" indent="-228600">
              <a:defRPr sz="7200">
                <a:solidFill>
                  <a:schemeClr val="folHlink"/>
                </a:solidFill>
                <a:latin typeface="Comic Sans MS" charset="-94"/>
              </a:defRPr>
            </a:lvl3pPr>
            <a:lvl4pPr marL="1600200" indent="-228600">
              <a:defRPr sz="7200">
                <a:solidFill>
                  <a:schemeClr val="folHlink"/>
                </a:solidFill>
                <a:latin typeface="Comic Sans MS" charset="-94"/>
              </a:defRPr>
            </a:lvl4pPr>
            <a:lvl5pPr marL="2057400" indent="-228600">
              <a:defRPr sz="7200">
                <a:solidFill>
                  <a:schemeClr val="folHlink"/>
                </a:solidFill>
                <a:latin typeface="Comic Sans MS" charset="-94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7200">
                <a:solidFill>
                  <a:schemeClr val="folHlink"/>
                </a:solidFill>
                <a:latin typeface="Comic Sans MS" charset="-94"/>
              </a:defRPr>
            </a:lvl9pPr>
          </a:lstStyle>
          <a:p>
            <a:r>
              <a:rPr lang="en-GB" altLang="tr-TR" sz="2000">
                <a:solidFill>
                  <a:schemeClr val="tx1"/>
                </a:solidFill>
                <a:latin typeface="+mj-lt"/>
              </a:rPr>
              <a:t>* p&lt;0.0001</a:t>
            </a:r>
          </a:p>
          <a:p>
            <a:r>
              <a:rPr lang="en-GB" altLang="tr-TR" sz="2000">
                <a:solidFill>
                  <a:schemeClr val="tx1"/>
                </a:solidFill>
                <a:latin typeface="+mj-lt"/>
              </a:rPr>
              <a:t>** p=0.035</a:t>
            </a:r>
          </a:p>
        </p:txBody>
      </p:sp>
      <p:grpSp>
        <p:nvGrpSpPr>
          <p:cNvPr id="57363" name="Group 47"/>
          <p:cNvGrpSpPr>
            <a:grpSpLocks/>
          </p:cNvGrpSpPr>
          <p:nvPr/>
        </p:nvGrpSpPr>
        <p:grpSpPr bwMode="auto">
          <a:xfrm>
            <a:off x="1730375" y="2780656"/>
            <a:ext cx="1557454" cy="1368425"/>
            <a:chOff x="141" y="1595"/>
            <a:chExt cx="1063" cy="862"/>
          </a:xfrm>
        </p:grpSpPr>
        <p:grpSp>
          <p:nvGrpSpPr>
            <p:cNvPr id="57365" name="Group 48"/>
            <p:cNvGrpSpPr>
              <a:grpSpLocks/>
            </p:cNvGrpSpPr>
            <p:nvPr/>
          </p:nvGrpSpPr>
          <p:grpSpPr bwMode="auto">
            <a:xfrm>
              <a:off x="141" y="1695"/>
              <a:ext cx="1063" cy="762"/>
              <a:chOff x="130" y="1695"/>
              <a:chExt cx="981" cy="762"/>
            </a:xfrm>
          </p:grpSpPr>
          <p:pic>
            <p:nvPicPr>
              <p:cNvPr id="57367" name="Picture 49" descr="ArrowOrFTDw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" y="1695"/>
                <a:ext cx="958" cy="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68" name="Text Box 50"/>
              <p:cNvSpPr txBox="1">
                <a:spLocks noChangeArrowheads="1"/>
              </p:cNvSpPr>
              <p:nvPr/>
            </p:nvSpPr>
            <p:spPr bwMode="auto">
              <a:xfrm>
                <a:off x="396" y="2001"/>
                <a:ext cx="7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1pPr>
                <a:lvl2pPr marL="742950" indent="-285750"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2pPr>
                <a:lvl3pPr marL="1143000" indent="-228600"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3pPr>
                <a:lvl4pPr marL="1600200" indent="-228600"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4pPr>
                <a:lvl5pPr marL="2057400" indent="-228600"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7200">
                    <a:solidFill>
                      <a:schemeClr val="folHlink"/>
                    </a:solidFill>
                    <a:latin typeface="Comic Sans MS" charset="-94"/>
                  </a:defRPr>
                </a:lvl9pPr>
              </a:lstStyle>
              <a:p>
                <a:r>
                  <a:rPr lang="en-GB" altLang="tr-TR" sz="3200" b="1" dirty="0">
                    <a:latin typeface="+mj-lt"/>
                  </a:rPr>
                  <a:t>1%</a:t>
                </a:r>
                <a:endParaRPr lang="en-GB" altLang="tr-TR" sz="3200" dirty="0">
                  <a:latin typeface="+mj-lt"/>
                </a:endParaRPr>
              </a:p>
            </p:txBody>
          </p:sp>
        </p:grpSp>
        <p:sp>
          <p:nvSpPr>
            <p:cNvPr id="57366" name="Text Box 51"/>
            <p:cNvSpPr txBox="1">
              <a:spLocks noChangeArrowheads="1"/>
            </p:cNvSpPr>
            <p:nvPr/>
          </p:nvSpPr>
          <p:spPr bwMode="auto">
            <a:xfrm>
              <a:off x="331" y="1595"/>
              <a:ext cx="77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folHlink"/>
                  </a:solidFill>
                  <a:latin typeface="Comic Sans MS" charset="-94"/>
                </a:defRPr>
              </a:lvl1pPr>
              <a:lvl2pPr marL="742950" indent="-285750">
                <a:defRPr sz="7200">
                  <a:solidFill>
                    <a:schemeClr val="folHlink"/>
                  </a:solidFill>
                  <a:latin typeface="Comic Sans MS" charset="-94"/>
                </a:defRPr>
              </a:lvl2pPr>
              <a:lvl3pPr marL="11430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3pPr>
              <a:lvl4pPr marL="16002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4pPr>
              <a:lvl5pPr marL="2057400" indent="-228600">
                <a:defRPr sz="7200">
                  <a:solidFill>
                    <a:schemeClr val="folHlink"/>
                  </a:solidFill>
                  <a:latin typeface="Comic Sans MS" charset="-94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7200">
                  <a:solidFill>
                    <a:schemeClr val="folHlink"/>
                  </a:solidFill>
                  <a:latin typeface="Comic Sans MS" charset="-94"/>
                </a:defRPr>
              </a:lvl9pPr>
            </a:lstStyle>
            <a:p>
              <a:r>
                <a:rPr lang="en-GB" altLang="tr-TR" sz="2800" dirty="0">
                  <a:solidFill>
                    <a:schemeClr val="tx2"/>
                  </a:solidFill>
                  <a:latin typeface="+mj-lt"/>
                </a:rPr>
                <a:t>HbA</a:t>
              </a:r>
              <a:r>
                <a:rPr lang="en-GB" altLang="tr-TR" sz="2800" baseline="-25000" dirty="0">
                  <a:solidFill>
                    <a:schemeClr val="tx2"/>
                  </a:solidFill>
                  <a:latin typeface="+mj-lt"/>
                </a:rPr>
                <a:t>1c</a:t>
              </a:r>
              <a:endParaRPr lang="en-GB" altLang="tr-TR" sz="28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52" name="Rectangle 29"/>
          <p:cNvSpPr>
            <a:spLocks noGrp="1" noChangeArrowheads="1"/>
          </p:cNvSpPr>
          <p:nvPr>
            <p:ph type="title"/>
          </p:nvPr>
        </p:nvSpPr>
        <p:spPr>
          <a:xfrm>
            <a:off x="683172" y="44624"/>
            <a:ext cx="10415752" cy="1143000"/>
          </a:xfrm>
        </p:spPr>
        <p:txBody>
          <a:bodyPr>
            <a:noAutofit/>
          </a:bodyPr>
          <a:lstStyle/>
          <a:p>
            <a:pPr algn="ctr" defTabSz="981075"/>
            <a:r>
              <a:rPr lang="tr-TR" altLang="tr-TR" sz="3600" dirty="0">
                <a:solidFill>
                  <a:srgbClr val="C00000"/>
                </a:solidFill>
              </a:rPr>
              <a:t>İyi </a:t>
            </a:r>
            <a:r>
              <a:rPr lang="tr-TR" altLang="tr-TR" sz="3600" dirty="0" err="1">
                <a:solidFill>
                  <a:srgbClr val="C00000"/>
                </a:solidFill>
              </a:rPr>
              <a:t>Glisemik</a:t>
            </a:r>
            <a:r>
              <a:rPr lang="tr-TR" altLang="tr-TR" sz="3600" dirty="0">
                <a:solidFill>
                  <a:srgbClr val="C00000"/>
                </a:solidFill>
              </a:rPr>
              <a:t> Kontrol = Daha Az Komplikasyon</a:t>
            </a:r>
          </a:p>
        </p:txBody>
      </p:sp>
    </p:spTree>
    <p:extLst>
      <p:ext uri="{BB962C8B-B14F-4D97-AF65-F5344CB8AC3E}">
        <p14:creationId xmlns:p14="http://schemas.microsoft.com/office/powerpoint/2010/main" val="198881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F02726-E7C7-0845-B019-9E9AA7A8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>
                <a:solidFill>
                  <a:srgbClr val="C00000"/>
                </a:solidFill>
              </a:rPr>
            </a:br>
            <a:r>
              <a:rPr lang="tr-TR" sz="4900" dirty="0">
                <a:solidFill>
                  <a:srgbClr val="C00000"/>
                </a:solidFill>
              </a:rPr>
              <a:t>Tedavi hedeflerimiz…</a:t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1E6FD3B-26EC-0D43-AEBA-354658563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67" y="2771940"/>
            <a:ext cx="6289110" cy="29744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344A39E-471D-E64C-B800-D290B912424C}"/>
              </a:ext>
            </a:extLst>
          </p:cNvPr>
          <p:cNvSpPr txBox="1"/>
          <p:nvPr/>
        </p:nvSpPr>
        <p:spPr>
          <a:xfrm>
            <a:off x="7004361" y="2491129"/>
            <a:ext cx="51876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Yaşam beklentisi düşük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Diyabet süresi uzun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Tekrarlayan ciddi hipoglisemi atakları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Mikro ve </a:t>
            </a:r>
            <a:r>
              <a:rPr lang="tr-TR" sz="2000" dirty="0" err="1"/>
              <a:t>makrovasküler</a:t>
            </a:r>
            <a:r>
              <a:rPr lang="tr-TR" sz="2000" dirty="0"/>
              <a:t> komplikasyon varlığı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B8E5FAE-0714-D84B-AD29-9A33ACFABC06}"/>
              </a:ext>
            </a:extLst>
          </p:cNvPr>
          <p:cNvSpPr txBox="1"/>
          <p:nvPr/>
        </p:nvSpPr>
        <p:spPr>
          <a:xfrm>
            <a:off x="8204902" y="5794086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HbA1c &lt; %8-8.5</a:t>
            </a:r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F873FE2D-B691-4249-B017-2388FF0C5A23}"/>
              </a:ext>
            </a:extLst>
          </p:cNvPr>
          <p:cNvSpPr/>
          <p:nvPr/>
        </p:nvSpPr>
        <p:spPr>
          <a:xfrm>
            <a:off x="8885274" y="4767932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405CB7B-D687-A041-BB2A-B589C26C407D}"/>
              </a:ext>
            </a:extLst>
          </p:cNvPr>
          <p:cNvSpPr txBox="1"/>
          <p:nvPr/>
        </p:nvSpPr>
        <p:spPr>
          <a:xfrm>
            <a:off x="838200" y="1796277"/>
            <a:ext cx="329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C00000"/>
                </a:solidFill>
              </a:rPr>
              <a:t>Glisemik</a:t>
            </a:r>
            <a:r>
              <a:rPr lang="tr-TR" sz="3200" dirty="0">
                <a:solidFill>
                  <a:srgbClr val="C00000"/>
                </a:solidFill>
              </a:rPr>
              <a:t> hedefler?</a:t>
            </a:r>
            <a:endParaRPr lang="tr-TR" sz="32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7F9F880-CF26-FC4A-8831-7FEFF89FB9BF}"/>
              </a:ext>
            </a:extLst>
          </p:cNvPr>
          <p:cNvSpPr txBox="1"/>
          <p:nvPr/>
        </p:nvSpPr>
        <p:spPr>
          <a:xfrm>
            <a:off x="4158519" y="6488668"/>
            <a:ext cx="803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TEMD,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ve Komplikasyonlarının Tanı, Tedavi ve İzlem Kılavuzu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058DDA-C25D-0345-B3A5-8E07C27E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Tedavi hedeflerimiz…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C187F6D-CA8B-9D4A-AD40-0609935C9E1B}"/>
              </a:ext>
            </a:extLst>
          </p:cNvPr>
          <p:cNvSpPr txBox="1"/>
          <p:nvPr/>
        </p:nvSpPr>
        <p:spPr>
          <a:xfrm>
            <a:off x="1143000" y="2750850"/>
            <a:ext cx="3656770" cy="243143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u="sng" dirty="0"/>
              <a:t>Kan basıncı hedefleri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Birincil</a:t>
            </a:r>
            <a:r>
              <a:rPr lang="en-US" sz="2000" dirty="0"/>
              <a:t> </a:t>
            </a:r>
            <a:r>
              <a:rPr lang="en-US" sz="2000" dirty="0" err="1"/>
              <a:t>hedef</a:t>
            </a:r>
            <a:r>
              <a:rPr lang="en-US" sz="2000" dirty="0"/>
              <a:t>	</a:t>
            </a:r>
            <a:r>
              <a:rPr lang="en-US" sz="2000" b="1" dirty="0"/>
              <a:t>&lt;140/90mmHg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İkincil</a:t>
            </a:r>
            <a:r>
              <a:rPr lang="en-US" sz="2000" dirty="0"/>
              <a:t> </a:t>
            </a:r>
            <a:r>
              <a:rPr lang="en-US" sz="2000" dirty="0" err="1"/>
              <a:t>hedef</a:t>
            </a:r>
            <a:r>
              <a:rPr lang="en-US" sz="2000" dirty="0"/>
              <a:t> 	</a:t>
            </a:r>
            <a:r>
              <a:rPr lang="en-US" sz="2000" b="1" dirty="0"/>
              <a:t>&lt;130/80mmHg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Yüksek</a:t>
            </a:r>
            <a:r>
              <a:rPr lang="en-US" sz="2000" dirty="0"/>
              <a:t> KV risk </a:t>
            </a:r>
            <a:r>
              <a:rPr lang="en-US" sz="2000" dirty="0" err="1"/>
              <a:t>varsa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Güvenle</a:t>
            </a:r>
            <a:r>
              <a:rPr lang="en-US" sz="2000" dirty="0"/>
              <a:t> </a:t>
            </a:r>
            <a:r>
              <a:rPr lang="en-US" sz="2000" dirty="0" err="1"/>
              <a:t>düşürülebiliyorsa</a:t>
            </a:r>
            <a:endParaRPr lang="en-US" sz="20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FE74EB-4527-E140-A43B-702E9131D648}"/>
              </a:ext>
            </a:extLst>
          </p:cNvPr>
          <p:cNvSpPr txBox="1"/>
          <p:nvPr/>
        </p:nvSpPr>
        <p:spPr>
          <a:xfrm>
            <a:off x="6470421" y="1690688"/>
            <a:ext cx="4003019" cy="461664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u="sng" dirty="0"/>
              <a:t>Kolesterol hedefleri</a:t>
            </a:r>
          </a:p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LDL-K </a:t>
            </a:r>
            <a:r>
              <a:rPr lang="tr-TR" sz="2000" b="1" dirty="0"/>
              <a:t>&lt; 55mg/dl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ASKVH, KBH, Çok Yüksek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LDL-K </a:t>
            </a:r>
            <a:r>
              <a:rPr lang="tr-TR" sz="2000" b="1" dirty="0"/>
              <a:t>&lt; 70mg/dl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DM &gt;10 yıl, Yüksek Risk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Trigliserid</a:t>
            </a:r>
            <a:r>
              <a:rPr lang="tr-TR" sz="2000" dirty="0"/>
              <a:t> </a:t>
            </a:r>
            <a:r>
              <a:rPr lang="tr-TR" sz="2000" b="1" dirty="0"/>
              <a:t>&lt; 150 mg/dl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HDL-kolesterol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/>
              <a:t>Erkekte </a:t>
            </a:r>
            <a:r>
              <a:rPr lang="tr-TR" sz="2000" b="1" dirty="0"/>
              <a:t>≥40 mg/dl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/>
              <a:t>Kadında </a:t>
            </a:r>
            <a:r>
              <a:rPr lang="tr-TR" sz="2000" b="1" dirty="0"/>
              <a:t>≥50 mg/dl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Non</a:t>
            </a:r>
            <a:r>
              <a:rPr lang="tr-TR" sz="2000" dirty="0"/>
              <a:t>-HDL-kolesterol </a:t>
            </a:r>
            <a:r>
              <a:rPr lang="tr-TR" sz="2000" b="1" dirty="0"/>
              <a:t>&lt;130 mg/dl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14E184-98BC-734F-B4D4-623D3177BDED}"/>
              </a:ext>
            </a:extLst>
          </p:cNvPr>
          <p:cNvSpPr txBox="1"/>
          <p:nvPr/>
        </p:nvSpPr>
        <p:spPr>
          <a:xfrm>
            <a:off x="4158519" y="6488668"/>
            <a:ext cx="803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TEMD,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ve Komplikasyonlarının Tanı, Tedavi ve İzlem Kılavuzu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030A2-8D8B-BD49-BFA1-578D0F9D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Hedefleri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tutturabiliyor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muyuz</a:t>
            </a:r>
            <a:r>
              <a:rPr lang="en-US" sz="4000" dirty="0">
                <a:solidFill>
                  <a:srgbClr val="C00000"/>
                </a:solidFill>
              </a:rPr>
              <a:t>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4A8ACE4-251C-7749-8D45-3484483A2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9E4A3FEC-AD91-F346-80CB-86F9E421C679}"/>
              </a:ext>
            </a:extLst>
          </p:cNvPr>
          <p:cNvSpPr txBox="1"/>
          <p:nvPr/>
        </p:nvSpPr>
        <p:spPr>
          <a:xfrm>
            <a:off x="-1422398" y="10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F4CCA19-E934-A641-A33E-E740AA291974}"/>
              </a:ext>
            </a:extLst>
          </p:cNvPr>
          <p:cNvSpPr txBox="1"/>
          <p:nvPr/>
        </p:nvSpPr>
        <p:spPr>
          <a:xfrm>
            <a:off x="3338291" y="22642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%10,1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8BEC87-4850-5548-9607-3319B0B7D46F}"/>
              </a:ext>
            </a:extLst>
          </p:cNvPr>
          <p:cNvSpPr txBox="1"/>
          <p:nvPr/>
        </p:nvSpPr>
        <p:spPr>
          <a:xfrm>
            <a:off x="5711372" y="156028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%1,5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B827D6B-1FFA-F84B-838D-3E9B7DA82256}"/>
              </a:ext>
            </a:extLst>
          </p:cNvPr>
          <p:cNvSpPr txBox="1"/>
          <p:nvPr/>
        </p:nvSpPr>
        <p:spPr>
          <a:xfrm>
            <a:off x="8873463" y="6618235"/>
            <a:ext cx="3318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TEMD </a:t>
            </a:r>
            <a:r>
              <a:rPr lang="tr-TR" sz="1000" dirty="0" err="1"/>
              <a:t>Study</a:t>
            </a:r>
            <a:r>
              <a:rPr lang="tr-TR" sz="1000" dirty="0"/>
              <a:t>. </a:t>
            </a:r>
            <a:r>
              <a:rPr lang="tr-TR" sz="1000" dirty="0" err="1"/>
              <a:t>Diabetes</a:t>
            </a:r>
            <a:r>
              <a:rPr lang="tr-TR" sz="1000" dirty="0"/>
              <a:t> </a:t>
            </a:r>
            <a:r>
              <a:rPr lang="tr-TR" sz="1000" dirty="0" err="1"/>
              <a:t>Res</a:t>
            </a:r>
            <a:r>
              <a:rPr lang="tr-TR" sz="1000" dirty="0"/>
              <a:t> </a:t>
            </a:r>
            <a:r>
              <a:rPr lang="tr-TR" sz="1000" dirty="0" err="1"/>
              <a:t>Clin</a:t>
            </a:r>
            <a:r>
              <a:rPr lang="tr-TR" sz="1000" dirty="0"/>
              <a:t> </a:t>
            </a:r>
            <a:r>
              <a:rPr lang="tr-TR" sz="1000" dirty="0" err="1"/>
              <a:t>Pract</a:t>
            </a:r>
            <a:r>
              <a:rPr lang="tr-TR" sz="1000" dirty="0"/>
              <a:t>. 2018 Dec;146:138-147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32630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Diyabet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İnsülin eksikliği ya da insülin etkisindeki </a:t>
            </a:r>
            <a:r>
              <a:rPr lang="tr-TR" sz="2000" b="1" dirty="0" err="1"/>
              <a:t>defektler</a:t>
            </a:r>
            <a:r>
              <a:rPr lang="tr-TR" sz="2000" b="1" dirty="0"/>
              <a:t> </a:t>
            </a:r>
            <a:r>
              <a:rPr lang="tr-TR" sz="2000" dirty="0"/>
              <a:t>nedeniyle organizmanın karbonhidrat (KH), yağ ve proteinlerden yeterince yararlanamadığı, </a:t>
            </a:r>
            <a:r>
              <a:rPr lang="tr-TR" sz="2000" b="1" dirty="0"/>
              <a:t>sürekli tıbbi bakım gerektiren</a:t>
            </a:r>
            <a:r>
              <a:rPr lang="tr-TR" sz="2000" dirty="0"/>
              <a:t>, </a:t>
            </a:r>
            <a:r>
              <a:rPr lang="tr-TR" sz="2000" b="1" dirty="0"/>
              <a:t>kronik</a:t>
            </a:r>
            <a:r>
              <a:rPr lang="tr-TR" sz="2000" dirty="0"/>
              <a:t>, geniş spektrumlu bir </a:t>
            </a:r>
            <a:r>
              <a:rPr lang="tr-TR" sz="2000" b="1" dirty="0"/>
              <a:t>metabolizma bozukluğu</a:t>
            </a:r>
            <a:r>
              <a:rPr lang="tr-TR" sz="2000" dirty="0"/>
              <a:t>…</a:t>
            </a:r>
          </a:p>
          <a:p>
            <a:endParaRPr lang="tr-TR" sz="2000" dirty="0"/>
          </a:p>
          <a:p>
            <a:pPr lvl="2"/>
            <a:endParaRPr lang="tr-TR" sz="1200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753FB473-B9DC-DD4F-B8A9-3E67A3A374D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19536" y="3284985"/>
          <a:ext cx="8102990" cy="302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FA319EF3-E4EE-A04D-B948-FC46BDC996E9}"/>
              </a:ext>
            </a:extLst>
          </p:cNvPr>
          <p:cNvSpPr txBox="1"/>
          <p:nvPr/>
        </p:nvSpPr>
        <p:spPr>
          <a:xfrm>
            <a:off x="7673966" y="6611779"/>
            <a:ext cx="4697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TEMD - </a:t>
            </a:r>
            <a:r>
              <a:rPr lang="tr-TR" sz="1000" dirty="0" err="1"/>
              <a:t>Diabetes</a:t>
            </a:r>
            <a:r>
              <a:rPr lang="tr-TR" sz="1000" dirty="0"/>
              <a:t> </a:t>
            </a:r>
            <a:r>
              <a:rPr lang="tr-TR" sz="1000" dirty="0" err="1"/>
              <a:t>Mellitus</a:t>
            </a:r>
            <a:r>
              <a:rPr lang="tr-TR" sz="1000" dirty="0"/>
              <a:t> ve Komplikasyonlarının Tanı, Tedavi ve </a:t>
            </a:r>
            <a:r>
              <a:rPr lang="tr-TR" sz="1000" dirty="0" err="1"/>
              <a:t>İzlem</a:t>
            </a:r>
            <a:r>
              <a:rPr lang="tr-TR" sz="1000" dirty="0"/>
              <a:t> Kılavuzu (2019).</a:t>
            </a:r>
          </a:p>
        </p:txBody>
      </p:sp>
    </p:spTree>
    <p:extLst>
      <p:ext uri="{BB962C8B-B14F-4D97-AF65-F5344CB8AC3E}">
        <p14:creationId xmlns:p14="http://schemas.microsoft.com/office/powerpoint/2010/main" val="25481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030A2-8D8B-BD49-BFA1-578D0F9D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1 DM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..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4A8ACE4-251C-7749-8D45-3484483A2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9E4A3FEC-AD91-F346-80CB-86F9E421C679}"/>
              </a:ext>
            </a:extLst>
          </p:cNvPr>
          <p:cNvSpPr txBox="1"/>
          <p:nvPr/>
        </p:nvSpPr>
        <p:spPr>
          <a:xfrm>
            <a:off x="101600" y="10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F4CCA19-E934-A641-A33E-E740AA291974}"/>
              </a:ext>
            </a:extLst>
          </p:cNvPr>
          <p:cNvSpPr txBox="1"/>
          <p:nvPr/>
        </p:nvSpPr>
        <p:spPr>
          <a:xfrm>
            <a:off x="3574770" y="227999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%5,5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8BEC87-4850-5548-9607-3319B0B7D46F}"/>
              </a:ext>
            </a:extLst>
          </p:cNvPr>
          <p:cNvSpPr txBox="1"/>
          <p:nvPr/>
        </p:nvSpPr>
        <p:spPr>
          <a:xfrm>
            <a:off x="5711372" y="156028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%1,5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D1193DE-EB2A-FB4B-9383-97203C1F39F7}"/>
              </a:ext>
            </a:extLst>
          </p:cNvPr>
          <p:cNvSpPr txBox="1"/>
          <p:nvPr/>
        </p:nvSpPr>
        <p:spPr>
          <a:xfrm>
            <a:off x="5908430" y="6311900"/>
            <a:ext cx="580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TEMD </a:t>
            </a:r>
            <a:r>
              <a:rPr lang="tr-TR" dirty="0" err="1"/>
              <a:t>Study</a:t>
            </a:r>
            <a:r>
              <a:rPr lang="tr-TR" dirty="0"/>
              <a:t>.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Res</a:t>
            </a:r>
            <a:r>
              <a:rPr lang="tr-TR" dirty="0"/>
              <a:t>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Pract</a:t>
            </a:r>
            <a:r>
              <a:rPr lang="tr-TR" dirty="0"/>
              <a:t>. 2018 Dec;146:138-147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9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6597CA-AA7C-4340-9F33-B9316A05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Diyabet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Obezite</a:t>
            </a:r>
            <a:r>
              <a:rPr lang="en-US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F3C2CECA-2816-204A-BCA6-63AF3ED71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3118"/>
            <a:ext cx="4687276" cy="345043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Türkiye’de</a:t>
            </a:r>
            <a:r>
              <a:rPr lang="en-US" dirty="0"/>
              <a:t> Tip2DM </a:t>
            </a:r>
            <a:r>
              <a:rPr lang="en-US" dirty="0" err="1"/>
              <a:t>olgularında</a:t>
            </a:r>
            <a:r>
              <a:rPr lang="en-US" dirty="0"/>
              <a:t> </a:t>
            </a:r>
            <a:r>
              <a:rPr lang="en-US" dirty="0" err="1"/>
              <a:t>obezite</a:t>
            </a:r>
            <a:r>
              <a:rPr lang="en-US" dirty="0"/>
              <a:t> </a:t>
            </a:r>
            <a:r>
              <a:rPr lang="en-US" dirty="0" err="1"/>
              <a:t>sıklığı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Obezite</a:t>
            </a:r>
            <a:r>
              <a:rPr lang="en-US" dirty="0"/>
              <a:t> %59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Kadın</a:t>
            </a:r>
            <a:r>
              <a:rPr lang="en-US" dirty="0"/>
              <a:t> % 70 (Ob %53, Morbid Ob%17)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Kilo </a:t>
            </a:r>
            <a:r>
              <a:rPr lang="en-US" dirty="0" err="1"/>
              <a:t>fazlalığı</a:t>
            </a:r>
            <a:r>
              <a:rPr lang="en-US" dirty="0"/>
              <a:t> %31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Kadın</a:t>
            </a:r>
            <a:r>
              <a:rPr lang="en-US" dirty="0"/>
              <a:t> %23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6FE5FE1-EE7B-B544-B8ED-AA9C5CE1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063" y="2302668"/>
            <a:ext cx="6547107" cy="32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6597CA-AA7C-4340-9F33-B9316A05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Diyabet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Obezite</a:t>
            </a:r>
            <a:r>
              <a:rPr lang="en-US" dirty="0">
                <a:solidFill>
                  <a:srgbClr val="C00000"/>
                </a:solidFill>
              </a:rPr>
              <a:t>..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46046C2-03F1-5145-8F2E-DF0CA732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34" y="2207967"/>
            <a:ext cx="6276807" cy="2750233"/>
          </a:xfrm>
          <a:prstGeom prst="rect">
            <a:avLst/>
          </a:prstGeom>
        </p:spPr>
      </p:pic>
      <p:sp>
        <p:nvSpPr>
          <p:cNvPr id="12" name="Metin Yer Tutucusu 8">
            <a:extLst>
              <a:ext uri="{FF2B5EF4-FFF2-40B4-BE49-F238E27FC236}">
                <a16:creationId xmlns:a16="http://schemas.microsoft.com/office/drawing/2014/main" id="{B81BD575-92B9-A740-9903-7179D7D0C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7" y="2539704"/>
            <a:ext cx="5157787" cy="246823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Beden</a:t>
            </a:r>
            <a:r>
              <a:rPr lang="en-US" dirty="0"/>
              <a:t> </a:t>
            </a:r>
            <a:r>
              <a:rPr lang="en-US" dirty="0" err="1"/>
              <a:t>kitle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</a:t>
            </a:r>
            <a:r>
              <a:rPr lang="en-US" dirty="0" err="1"/>
              <a:t>arttıkça</a:t>
            </a:r>
            <a:r>
              <a:rPr lang="en-US" dirty="0"/>
              <a:t> 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bozulur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Glisemi</a:t>
            </a:r>
            <a:r>
              <a:rPr lang="en-US" dirty="0"/>
              <a:t> </a:t>
            </a:r>
            <a:r>
              <a:rPr lang="en-US" dirty="0" err="1"/>
              <a:t>regülasyonu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783172-45DE-A749-943D-5D9890573ED8}"/>
              </a:ext>
            </a:extLst>
          </p:cNvPr>
          <p:cNvSpPr/>
          <p:nvPr/>
        </p:nvSpPr>
        <p:spPr>
          <a:xfrm>
            <a:off x="8679437" y="2384318"/>
            <a:ext cx="1756749" cy="26236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AD12E2-9C42-F64F-9C7D-B8ACA413513B}"/>
              </a:ext>
            </a:extLst>
          </p:cNvPr>
          <p:cNvSpPr/>
          <p:nvPr/>
        </p:nvSpPr>
        <p:spPr>
          <a:xfrm>
            <a:off x="5806100" y="2384318"/>
            <a:ext cx="1756749" cy="26236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FE4DEE9C-C1B7-AC44-B366-1AF2DBE8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312372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Diyabet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Hipertansiyon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5FA140BD-50DA-5348-9195-174B7490C0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AKB 	&gt; 140/90 mmHg </a:t>
            </a:r>
            <a:r>
              <a:rPr lang="en-US" dirty="0" err="1"/>
              <a:t>olan</a:t>
            </a:r>
            <a:r>
              <a:rPr lang="en-US" dirty="0"/>
              <a:t> her </a:t>
            </a:r>
            <a:r>
              <a:rPr lang="en-US" dirty="0" err="1"/>
              <a:t>diyabetli</a:t>
            </a:r>
            <a:r>
              <a:rPr lang="en-US" dirty="0"/>
              <a:t> </a:t>
            </a:r>
            <a:r>
              <a:rPr lang="en-US" dirty="0" err="1"/>
              <a:t>tedaviyi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eder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Tedavide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ilk </a:t>
            </a:r>
            <a:r>
              <a:rPr lang="en-US" dirty="0" err="1"/>
              <a:t>hedef</a:t>
            </a:r>
            <a:r>
              <a:rPr lang="en-US" dirty="0"/>
              <a:t>		&lt;140/90mmHg </a:t>
            </a:r>
          </a:p>
          <a:p>
            <a:pPr lvl="1"/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hedef</a:t>
            </a:r>
            <a:r>
              <a:rPr lang="en-US" dirty="0"/>
              <a:t> 	&lt; 130/80mmHg</a:t>
            </a:r>
          </a:p>
          <a:p>
            <a:pPr lvl="2"/>
            <a:r>
              <a:rPr lang="en-US" dirty="0" err="1"/>
              <a:t>Yüksek</a:t>
            </a:r>
            <a:r>
              <a:rPr lang="en-US" dirty="0"/>
              <a:t> KV risk </a:t>
            </a:r>
            <a:r>
              <a:rPr lang="en-US" dirty="0" err="1"/>
              <a:t>varsa</a:t>
            </a:r>
            <a:endParaRPr lang="en-US" dirty="0"/>
          </a:p>
          <a:p>
            <a:pPr lvl="2"/>
            <a:r>
              <a:rPr lang="en-US" dirty="0" err="1"/>
              <a:t>Güvenle</a:t>
            </a:r>
            <a:r>
              <a:rPr lang="en-US" dirty="0"/>
              <a:t> </a:t>
            </a:r>
            <a:r>
              <a:rPr lang="en-US" dirty="0" err="1"/>
              <a:t>düşürülebiliyorsa</a:t>
            </a:r>
            <a:endParaRPr lang="en-US" dirty="0"/>
          </a:p>
          <a:p>
            <a:r>
              <a:rPr lang="en-US" dirty="0" err="1"/>
              <a:t>Güvenli</a:t>
            </a:r>
            <a:r>
              <a:rPr lang="en-US" dirty="0"/>
              <a:t> alt </a:t>
            </a:r>
            <a:r>
              <a:rPr lang="en-US" dirty="0" err="1"/>
              <a:t>sınır</a:t>
            </a:r>
            <a:r>
              <a:rPr lang="en-US" dirty="0"/>
              <a:t> 120/70mmHg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424C7D-D123-B148-921A-9EAB8D9229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Diyabet</a:t>
            </a:r>
            <a:r>
              <a:rPr lang="en-US" dirty="0"/>
              <a:t> </a:t>
            </a:r>
            <a:r>
              <a:rPr lang="en-US" dirty="0" err="1"/>
              <a:t>hastalarında</a:t>
            </a:r>
            <a:r>
              <a:rPr lang="en-US" dirty="0"/>
              <a:t> HT </a:t>
            </a:r>
            <a:r>
              <a:rPr lang="en-US" dirty="0" err="1"/>
              <a:t>sıklığı</a:t>
            </a:r>
            <a:endParaRPr lang="en-US" dirty="0"/>
          </a:p>
          <a:p>
            <a:pPr lvl="1"/>
            <a:r>
              <a:rPr lang="en-US" dirty="0"/>
              <a:t>Tip 1 DM % 26</a:t>
            </a:r>
          </a:p>
          <a:p>
            <a:pPr lvl="1"/>
            <a:r>
              <a:rPr lang="en-US" dirty="0"/>
              <a:t>Tip 2 DM  % 68</a:t>
            </a:r>
          </a:p>
          <a:p>
            <a:pPr lvl="1"/>
            <a:endParaRPr lang="en-US" dirty="0"/>
          </a:p>
          <a:p>
            <a:r>
              <a:rPr lang="en-US" dirty="0"/>
              <a:t>HT </a:t>
            </a:r>
            <a:r>
              <a:rPr lang="en-US" dirty="0" err="1"/>
              <a:t>tedavisinde</a:t>
            </a:r>
            <a:r>
              <a:rPr lang="en-US" dirty="0"/>
              <a:t> </a:t>
            </a:r>
            <a:r>
              <a:rPr lang="en-US" dirty="0" err="1"/>
              <a:t>hedefe</a:t>
            </a:r>
            <a:r>
              <a:rPr lang="en-US" dirty="0"/>
              <a:t> </a:t>
            </a:r>
            <a:r>
              <a:rPr lang="en-US" dirty="0" err="1"/>
              <a:t>ulaşma</a:t>
            </a:r>
            <a:endParaRPr lang="en-US" dirty="0"/>
          </a:p>
          <a:p>
            <a:pPr lvl="1"/>
            <a:r>
              <a:rPr lang="en-US" dirty="0"/>
              <a:t>Tip 1 DM % 90</a:t>
            </a:r>
          </a:p>
          <a:p>
            <a:pPr lvl="1"/>
            <a:r>
              <a:rPr lang="en-US" dirty="0"/>
              <a:t>Tip 2 DM  % 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A4723C-9D5A-4947-B7E0-EEF697D5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Diyabet</a:t>
            </a:r>
            <a:r>
              <a:rPr lang="en-US" sz="4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4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kolesterol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yüksekliği</a:t>
            </a:r>
            <a:endParaRPr lang="en-US" sz="40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F872F80-B1EE-A944-A17E-E795FF423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415" b="1"/>
          <a:stretch/>
        </p:blipFill>
        <p:spPr>
          <a:xfrm>
            <a:off x="5728002" y="2132412"/>
            <a:ext cx="5803323" cy="3890357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D5F885-6F26-2946-A211-4CD052565C52}"/>
              </a:ext>
            </a:extLst>
          </p:cNvPr>
          <p:cNvSpPr/>
          <p:nvPr/>
        </p:nvSpPr>
        <p:spPr>
          <a:xfrm>
            <a:off x="8629663" y="3539584"/>
            <a:ext cx="1271575" cy="24831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44F70561-188D-414C-A6AD-965984538BDA}"/>
              </a:ext>
            </a:extLst>
          </p:cNvPr>
          <p:cNvSpPr txBox="1">
            <a:spLocks/>
          </p:cNvSpPr>
          <p:nvPr/>
        </p:nvSpPr>
        <p:spPr>
          <a:xfrm>
            <a:off x="498777" y="3315819"/>
            <a:ext cx="5803323" cy="7617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Türkiye’de</a:t>
            </a:r>
            <a:r>
              <a:rPr lang="en-US" sz="4000" dirty="0"/>
              <a:t> </a:t>
            </a:r>
            <a:r>
              <a:rPr lang="en-US" sz="4000" dirty="0" err="1"/>
              <a:t>Diyabet</a:t>
            </a:r>
            <a:r>
              <a:rPr lang="en-US" sz="4000" dirty="0"/>
              <a:t> </a:t>
            </a:r>
            <a:r>
              <a:rPr lang="en-US" sz="4000" dirty="0" err="1"/>
              <a:t>olguları</a:t>
            </a:r>
            <a:r>
              <a:rPr lang="en-US" sz="4000" dirty="0"/>
              <a:t> LDL-K </a:t>
            </a:r>
            <a:r>
              <a:rPr lang="en-US" sz="4000" dirty="0" err="1"/>
              <a:t>hedeflerine</a:t>
            </a:r>
            <a:r>
              <a:rPr lang="en-US" sz="4000" dirty="0"/>
              <a:t> </a:t>
            </a:r>
            <a:r>
              <a:rPr lang="en-US" sz="4000" dirty="0" err="1"/>
              <a:t>ulaşamıyor</a:t>
            </a:r>
            <a:r>
              <a:rPr lang="en-US" sz="40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1714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C29CD6-3624-3249-AE0D-D327E54A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89" y="34754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Diyabet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kolesterol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yüksekliği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72BA5B2-7238-7D43-A543-52671E2F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11" y="2042592"/>
            <a:ext cx="7710089" cy="4608329"/>
          </a:xfrm>
          <a:prstGeom prst="rect">
            <a:avLst/>
          </a:pr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id="{FE8A63C2-76B8-BE43-92B2-B2F1BBB0B307}"/>
              </a:ext>
            </a:extLst>
          </p:cNvPr>
          <p:cNvSpPr txBox="1">
            <a:spLocks/>
          </p:cNvSpPr>
          <p:nvPr/>
        </p:nvSpPr>
        <p:spPr>
          <a:xfrm>
            <a:off x="205689" y="3268624"/>
            <a:ext cx="4168191" cy="177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Tip2DM </a:t>
            </a:r>
            <a:r>
              <a:rPr lang="en-US" dirty="0" err="1"/>
              <a:t>olgularında</a:t>
            </a:r>
            <a:r>
              <a:rPr lang="en-US" dirty="0"/>
              <a:t> </a:t>
            </a:r>
          </a:p>
          <a:p>
            <a:r>
              <a:rPr lang="en-US" dirty="0"/>
              <a:t>statin </a:t>
            </a:r>
            <a:r>
              <a:rPr lang="en-US" dirty="0" err="1"/>
              <a:t>kullanma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</a:p>
          <a:p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başarısı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6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C29CD6-3624-3249-AE0D-D327E54A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89" y="34754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Diyabet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kolesterol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yüksekliği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FE8A63C2-76B8-BE43-92B2-B2F1BBB0B307}"/>
              </a:ext>
            </a:extLst>
          </p:cNvPr>
          <p:cNvSpPr txBox="1">
            <a:spLocks/>
          </p:cNvSpPr>
          <p:nvPr/>
        </p:nvSpPr>
        <p:spPr>
          <a:xfrm>
            <a:off x="205689" y="1537981"/>
            <a:ext cx="9309786" cy="91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Statin </a:t>
            </a:r>
            <a:r>
              <a:rPr lang="en-US" sz="3600" dirty="0" err="1"/>
              <a:t>kullanmama</a:t>
            </a:r>
            <a:r>
              <a:rPr lang="en-US" sz="3600" dirty="0"/>
              <a:t>/</a:t>
            </a:r>
            <a:r>
              <a:rPr lang="en-US" sz="3600" dirty="0" err="1"/>
              <a:t>kesme</a:t>
            </a:r>
            <a:r>
              <a:rPr lang="en-US" sz="3600" dirty="0"/>
              <a:t> </a:t>
            </a:r>
            <a:r>
              <a:rPr lang="en-US" sz="3600" dirty="0" err="1"/>
              <a:t>gerekçeleri</a:t>
            </a:r>
            <a:endParaRPr lang="en-US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8C88CC-509D-314D-AD64-0F7B671E5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23" y="2448473"/>
            <a:ext cx="7297879" cy="42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3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311CC5C1-C7A8-414E-B541-5AD19FFD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Tedavide kullanılan ilaçlar…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DD67297-89CC-924C-BC5F-4AD8DE64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Oral </a:t>
            </a:r>
            <a:r>
              <a:rPr lang="tr-TR" dirty="0" err="1"/>
              <a:t>antidiyabetik</a:t>
            </a:r>
            <a:r>
              <a:rPr lang="tr-TR" dirty="0"/>
              <a:t> ilaçlar</a:t>
            </a:r>
          </a:p>
          <a:p>
            <a:endParaRPr lang="tr-TR" dirty="0"/>
          </a:p>
          <a:p>
            <a:r>
              <a:rPr lang="tr-TR" dirty="0"/>
              <a:t>İnsülinler</a:t>
            </a:r>
          </a:p>
          <a:p>
            <a:endParaRPr lang="tr-TR" dirty="0"/>
          </a:p>
          <a:p>
            <a:r>
              <a:rPr lang="tr-TR" dirty="0"/>
              <a:t>GLP-1 reseptör </a:t>
            </a:r>
            <a:r>
              <a:rPr lang="tr-TR" dirty="0" err="1"/>
              <a:t>agonistleri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661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Oral </a:t>
            </a:r>
            <a:r>
              <a:rPr lang="tr-TR" sz="3600" dirty="0" err="1">
                <a:solidFill>
                  <a:srgbClr val="C00000"/>
                </a:solidFill>
              </a:rPr>
              <a:t>antidiyabetikler</a:t>
            </a:r>
            <a:r>
              <a:rPr lang="tr-TR" sz="3600" dirty="0">
                <a:solidFill>
                  <a:srgbClr val="C00000"/>
                </a:solidFill>
              </a:rPr>
              <a:t> (OAD)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Bulut 7"/>
          <p:cNvSpPr/>
          <p:nvPr/>
        </p:nvSpPr>
        <p:spPr>
          <a:xfrm>
            <a:off x="2423191" y="1723347"/>
            <a:ext cx="2430586" cy="10925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6" tIns="38288" rIns="76576" bIns="38288" rtlCol="0" anchor="ctr"/>
          <a:lstStyle/>
          <a:p>
            <a:pPr algn="ctr"/>
            <a:r>
              <a:rPr lang="tr-TR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Metformin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Bulut 8"/>
          <p:cNvSpPr/>
          <p:nvPr/>
        </p:nvSpPr>
        <p:spPr>
          <a:xfrm>
            <a:off x="2576195" y="4221089"/>
            <a:ext cx="1620391" cy="10581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6" tIns="38288" rIns="76576" bIns="38288" rtlCol="0" anchor="ctr"/>
          <a:lstStyle/>
          <a:p>
            <a:pPr algn="ctr"/>
            <a:r>
              <a:rPr 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Glinidler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Bulut 9"/>
          <p:cNvSpPr/>
          <p:nvPr/>
        </p:nvSpPr>
        <p:spPr>
          <a:xfrm>
            <a:off x="7911998" y="1686546"/>
            <a:ext cx="1547990" cy="694883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6" tIns="38288" rIns="76576" bIns="38288" rtlCol="0" anchor="ctr"/>
          <a:lstStyle/>
          <a:p>
            <a:pPr algn="ctr"/>
            <a:r>
              <a:rPr 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Akarboz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Bulut 10"/>
          <p:cNvSpPr/>
          <p:nvPr/>
        </p:nvSpPr>
        <p:spPr>
          <a:xfrm>
            <a:off x="5285804" y="1584860"/>
            <a:ext cx="1962324" cy="107220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6" tIns="38288" rIns="76576" bIns="38288" rtlCol="0" anchor="ctr"/>
          <a:lstStyle/>
          <a:p>
            <a:pPr algn="ctr"/>
            <a:r>
              <a:rPr 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Sülfonilüre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Bulut 11"/>
          <p:cNvSpPr/>
          <p:nvPr/>
        </p:nvSpPr>
        <p:spPr>
          <a:xfrm>
            <a:off x="7475334" y="4221089"/>
            <a:ext cx="1944137" cy="10581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6" tIns="38288" rIns="76576" bIns="38288" rtlCol="0" anchor="ctr"/>
          <a:lstStyle/>
          <a:p>
            <a:pPr algn="ctr"/>
            <a:r>
              <a:rPr 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Glitazonlar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080383" y="2815848"/>
            <a:ext cx="1116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Glifor</a:t>
            </a:r>
            <a:endParaRPr lang="tr-TR" dirty="0"/>
          </a:p>
          <a:p>
            <a:r>
              <a:rPr lang="tr-TR" dirty="0" err="1"/>
              <a:t>Glukofen</a:t>
            </a:r>
            <a:endParaRPr lang="tr-TR" dirty="0"/>
          </a:p>
          <a:p>
            <a:r>
              <a:rPr lang="tr-TR" dirty="0" err="1"/>
              <a:t>Diaformin</a:t>
            </a:r>
            <a:endParaRPr lang="tr-TR" dirty="0"/>
          </a:p>
          <a:p>
            <a:r>
              <a:rPr lang="tr-TR" dirty="0" err="1"/>
              <a:t>Matofin</a:t>
            </a:r>
            <a:endParaRPr lang="en-US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591944" y="2815847"/>
            <a:ext cx="18384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Gliklazid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Diamicron</a:t>
            </a:r>
            <a:r>
              <a:rPr lang="tr-TR" dirty="0"/>
              <a:t> MR </a:t>
            </a:r>
          </a:p>
          <a:p>
            <a:r>
              <a:rPr lang="tr-TR" dirty="0"/>
              <a:t>     </a:t>
            </a:r>
            <a:r>
              <a:rPr lang="tr-TR" dirty="0" err="1"/>
              <a:t>Betanorm</a:t>
            </a:r>
            <a:endParaRPr lang="tr-TR" dirty="0"/>
          </a:p>
          <a:p>
            <a:r>
              <a:rPr lang="tr-TR" b="1" dirty="0" err="1"/>
              <a:t>Glimeprid</a:t>
            </a:r>
            <a:endParaRPr lang="tr-TR" b="1" dirty="0"/>
          </a:p>
          <a:p>
            <a:r>
              <a:rPr lang="tr-TR" dirty="0"/>
              <a:t>      </a:t>
            </a:r>
            <a:r>
              <a:rPr lang="tr-TR" dirty="0" err="1"/>
              <a:t>Amaryl</a:t>
            </a:r>
            <a:endParaRPr lang="en-US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8348664" y="2815847"/>
            <a:ext cx="10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Glucobuy</a:t>
            </a:r>
            <a:endParaRPr lang="en-US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745483" y="5279259"/>
            <a:ext cx="1451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Repaglinid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Novonorm</a:t>
            </a:r>
            <a:endParaRPr lang="tr-TR" dirty="0"/>
          </a:p>
          <a:p>
            <a:r>
              <a:rPr lang="tr-TR" b="1" dirty="0" err="1"/>
              <a:t>Nateglinid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Starlix</a:t>
            </a:r>
            <a:endParaRPr lang="tr-TR" dirty="0"/>
          </a:p>
          <a:p>
            <a:r>
              <a:rPr lang="tr-TR" dirty="0"/>
              <a:t>     </a:t>
            </a:r>
            <a:r>
              <a:rPr lang="tr-TR" dirty="0" err="1"/>
              <a:t>Teglix</a:t>
            </a:r>
            <a:endParaRPr lang="en-US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7934156" y="5445224"/>
            <a:ext cx="1234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Pioglitazon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Glifix</a:t>
            </a:r>
            <a:endParaRPr lang="tr-TR" dirty="0"/>
          </a:p>
          <a:p>
            <a:r>
              <a:rPr lang="tr-TR" dirty="0"/>
              <a:t>     </a:t>
            </a:r>
            <a:r>
              <a:rPr lang="tr-TR" dirty="0" err="1"/>
              <a:t>Dropia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Oral </a:t>
            </a:r>
            <a:r>
              <a:rPr lang="tr-TR" sz="3600" dirty="0" err="1">
                <a:solidFill>
                  <a:srgbClr val="C00000"/>
                </a:solidFill>
              </a:rPr>
              <a:t>antidiyabetikler</a:t>
            </a:r>
            <a:r>
              <a:rPr lang="tr-TR" sz="3600" dirty="0">
                <a:solidFill>
                  <a:srgbClr val="C00000"/>
                </a:solidFill>
              </a:rPr>
              <a:t> (OAD)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Bulut 7"/>
          <p:cNvSpPr/>
          <p:nvPr/>
        </p:nvSpPr>
        <p:spPr>
          <a:xfrm>
            <a:off x="2226857" y="1926919"/>
            <a:ext cx="2430586" cy="10925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6" tIns="38288" rIns="76576" bIns="38288" rtlCol="0" anchor="ctr"/>
          <a:lstStyle/>
          <a:p>
            <a:pPr algn="ctr"/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DPP-4 inhibitörleri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Bulut 10"/>
          <p:cNvSpPr/>
          <p:nvPr/>
        </p:nvSpPr>
        <p:spPr>
          <a:xfrm>
            <a:off x="7104112" y="1947211"/>
            <a:ext cx="2376264" cy="107220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6" tIns="38288" rIns="76576" bIns="38288" rtlCol="0" anchor="ctr"/>
          <a:lstStyle/>
          <a:p>
            <a:pPr algn="ctr"/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SGLT-2 inhibitörleri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884048" y="3209915"/>
            <a:ext cx="1324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Vildagliptin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Galvus</a:t>
            </a:r>
            <a:endParaRPr lang="tr-TR" dirty="0"/>
          </a:p>
          <a:p>
            <a:r>
              <a:rPr lang="tr-TR" b="1" dirty="0" err="1"/>
              <a:t>Sitagliptin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Januvia</a:t>
            </a:r>
            <a:endParaRPr lang="tr-TR" dirty="0"/>
          </a:p>
          <a:p>
            <a:r>
              <a:rPr lang="tr-TR" b="1" dirty="0" err="1"/>
              <a:t>Linagliptin</a:t>
            </a:r>
            <a:endParaRPr lang="tr-TR" b="1" dirty="0"/>
          </a:p>
          <a:p>
            <a:r>
              <a:rPr lang="tr-TR" dirty="0"/>
              <a:t>    </a:t>
            </a:r>
            <a:r>
              <a:rPr lang="tr-TR" dirty="0" err="1"/>
              <a:t>Trajenta</a:t>
            </a:r>
            <a:endParaRPr lang="tr-TR" dirty="0"/>
          </a:p>
          <a:p>
            <a:r>
              <a:rPr lang="tr-TR" b="1" dirty="0" err="1"/>
              <a:t>Saksagliptin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Onglyza</a:t>
            </a:r>
            <a:endParaRPr lang="en-US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373018" y="3380800"/>
            <a:ext cx="1464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Dapagliflozin</a:t>
            </a:r>
            <a:endParaRPr lang="tr-TR" b="1" dirty="0"/>
          </a:p>
          <a:p>
            <a:r>
              <a:rPr lang="tr-TR" dirty="0"/>
              <a:t>     </a:t>
            </a:r>
            <a:r>
              <a:rPr lang="tr-TR" dirty="0" err="1"/>
              <a:t>Forziga</a:t>
            </a:r>
            <a:endParaRPr lang="tr-TR" dirty="0"/>
          </a:p>
          <a:p>
            <a:r>
              <a:rPr lang="tr-TR" b="1" dirty="0" err="1"/>
              <a:t>Empagliflozin</a:t>
            </a:r>
            <a:endParaRPr lang="tr-TR" b="1" dirty="0"/>
          </a:p>
          <a:p>
            <a:r>
              <a:rPr lang="tr-TR" dirty="0"/>
              <a:t>      </a:t>
            </a:r>
            <a:r>
              <a:rPr lang="tr-TR" dirty="0" err="1"/>
              <a:t>Jardiance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Diyabetin sınıflaması…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600" dirty="0"/>
              <a:t>Tip 1 DM       </a:t>
            </a:r>
          </a:p>
          <a:p>
            <a:endParaRPr lang="tr-TR" sz="2600" dirty="0"/>
          </a:p>
          <a:p>
            <a:r>
              <a:rPr lang="tr-TR" sz="2600" dirty="0"/>
              <a:t>Tip 2 DM       </a:t>
            </a:r>
          </a:p>
          <a:p>
            <a:endParaRPr lang="tr-TR" sz="2600" dirty="0"/>
          </a:p>
          <a:p>
            <a:r>
              <a:rPr lang="tr-TR" sz="2600" dirty="0" err="1"/>
              <a:t>Gestasyonel</a:t>
            </a:r>
            <a:r>
              <a:rPr lang="tr-TR" sz="2600" dirty="0"/>
              <a:t> DM</a:t>
            </a:r>
          </a:p>
          <a:p>
            <a:endParaRPr lang="tr-TR" sz="2600" dirty="0"/>
          </a:p>
          <a:p>
            <a:r>
              <a:rPr lang="tr-TR" sz="2600" dirty="0"/>
              <a:t>Diğer spesifik diyabet tipleri</a:t>
            </a:r>
          </a:p>
          <a:p>
            <a:pPr lvl="1"/>
            <a:r>
              <a:rPr lang="tr-TR" sz="1600" dirty="0"/>
              <a:t>Genetik </a:t>
            </a:r>
            <a:r>
              <a:rPr lang="tr-TR" sz="1600" dirty="0" err="1"/>
              <a:t>defektler</a:t>
            </a:r>
            <a:r>
              <a:rPr lang="tr-TR" sz="1600" dirty="0"/>
              <a:t> (</a:t>
            </a:r>
            <a:r>
              <a:rPr lang="tr-TR" sz="1600" dirty="0" err="1"/>
              <a:t>monogenik</a:t>
            </a:r>
            <a:r>
              <a:rPr lang="tr-TR" sz="1600" dirty="0"/>
              <a:t> diyabet formları)</a:t>
            </a:r>
          </a:p>
          <a:p>
            <a:pPr lvl="1"/>
            <a:r>
              <a:rPr lang="tr-TR" sz="1600" dirty="0"/>
              <a:t>Pankreasın </a:t>
            </a:r>
            <a:r>
              <a:rPr lang="tr-TR" sz="1600" dirty="0" err="1"/>
              <a:t>ekzokrin</a:t>
            </a:r>
            <a:r>
              <a:rPr lang="tr-TR" sz="1600" dirty="0"/>
              <a:t> doku hastalıkları</a:t>
            </a:r>
          </a:p>
          <a:p>
            <a:pPr lvl="1"/>
            <a:r>
              <a:rPr lang="tr-TR" sz="1600" dirty="0" err="1"/>
              <a:t>Endokrinopatiler</a:t>
            </a:r>
            <a:endParaRPr lang="tr-TR" sz="1600" dirty="0"/>
          </a:p>
          <a:p>
            <a:pPr lvl="1"/>
            <a:r>
              <a:rPr lang="tr-TR" sz="1600" dirty="0"/>
              <a:t>İlaç ve kimyasal ajanlar</a:t>
            </a:r>
          </a:p>
          <a:p>
            <a:pPr lvl="1"/>
            <a:r>
              <a:rPr lang="tr-TR" sz="1600" dirty="0" err="1"/>
              <a:t>İmmun</a:t>
            </a:r>
            <a:r>
              <a:rPr lang="tr-TR" sz="1600" dirty="0"/>
              <a:t> </a:t>
            </a:r>
            <a:r>
              <a:rPr lang="tr-TR" sz="1600" dirty="0" err="1"/>
              <a:t>aracılıklı</a:t>
            </a:r>
            <a:r>
              <a:rPr lang="tr-TR" sz="1600" dirty="0"/>
              <a:t> nadir diyabet formları</a:t>
            </a:r>
          </a:p>
          <a:p>
            <a:pPr lvl="1"/>
            <a:r>
              <a:rPr lang="tr-TR" sz="1600" dirty="0"/>
              <a:t>Diyabetle ilişkili genetik sendromlar</a:t>
            </a:r>
          </a:p>
          <a:p>
            <a:pPr lvl="1"/>
            <a:r>
              <a:rPr lang="tr-TR" sz="1600" dirty="0" err="1"/>
              <a:t>İnfeksiyonlar</a:t>
            </a:r>
            <a:endParaRPr lang="tr-TR" sz="1600" dirty="0"/>
          </a:p>
          <a:p>
            <a:endParaRPr lang="en-US" dirty="0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1B65E757-FC8E-1D43-B2E2-6C2D109874E8}"/>
              </a:ext>
            </a:extLst>
          </p:cNvPr>
          <p:cNvGrpSpPr/>
          <p:nvPr/>
        </p:nvGrpSpPr>
        <p:grpSpPr>
          <a:xfrm>
            <a:off x="5943601" y="1260087"/>
            <a:ext cx="4159404" cy="2531802"/>
            <a:chOff x="6813770" y="1430966"/>
            <a:chExt cx="3628353" cy="2335694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F241BBE5-5215-CA4B-BF2F-A7EEF6254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437" t="11367" r="17506" b="20437"/>
            <a:stretch/>
          </p:blipFill>
          <p:spPr>
            <a:xfrm rot="6190660">
              <a:off x="8110160" y="1434697"/>
              <a:ext cx="2335694" cy="2328232"/>
            </a:xfrm>
            <a:prstGeom prst="rect">
              <a:avLst/>
            </a:prstGeom>
          </p:spPr>
        </p:pic>
        <p:sp>
          <p:nvSpPr>
            <p:cNvPr id="6" name="Metin kutusu 5">
              <a:extLst>
                <a:ext uri="{FF2B5EF4-FFF2-40B4-BE49-F238E27FC236}">
                  <a16:creationId xmlns:a16="http://schemas.microsoft.com/office/drawing/2014/main" id="{46F2A1D7-659E-7C40-B33D-1234A87007B3}"/>
                </a:ext>
              </a:extLst>
            </p:cNvPr>
            <p:cNvSpPr txBox="1"/>
            <p:nvPr/>
          </p:nvSpPr>
          <p:spPr>
            <a:xfrm>
              <a:off x="6813770" y="1795561"/>
              <a:ext cx="1321408" cy="40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Tip 1 %5-10</a:t>
              </a: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41E7426D-71BF-EA49-9335-FEBD6EC38327}"/>
                </a:ext>
              </a:extLst>
            </p:cNvPr>
            <p:cNvSpPr txBox="1"/>
            <p:nvPr/>
          </p:nvSpPr>
          <p:spPr>
            <a:xfrm>
              <a:off x="6813770" y="2683550"/>
              <a:ext cx="1439359" cy="40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Tip 2 %90-95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2DAE67FF-DB79-D640-9B46-64629B65C0AD}"/>
                </a:ext>
              </a:extLst>
            </p:cNvPr>
            <p:cNvSpPr txBox="1"/>
            <p:nvPr/>
          </p:nvSpPr>
          <p:spPr>
            <a:xfrm>
              <a:off x="8718271" y="2414147"/>
              <a:ext cx="1116356" cy="437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DİYABET</a:t>
              </a:r>
            </a:p>
          </p:txBody>
        </p:sp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8E416CA8-5539-4F40-BCD9-DD40EB23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997" y="4329156"/>
            <a:ext cx="2366549" cy="1579174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D8036CC-8242-8A48-931C-BC765B24D180}"/>
              </a:ext>
            </a:extLst>
          </p:cNvPr>
          <p:cNvSpPr txBox="1"/>
          <p:nvPr/>
        </p:nvSpPr>
        <p:spPr>
          <a:xfrm>
            <a:off x="7255096" y="5938684"/>
            <a:ext cx="272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Gestasyonel</a:t>
            </a:r>
            <a:r>
              <a:rPr lang="en-US" dirty="0"/>
              <a:t> </a:t>
            </a:r>
            <a:r>
              <a:rPr lang="en-US" dirty="0" err="1"/>
              <a:t>Diyabet</a:t>
            </a:r>
            <a:r>
              <a:rPr lang="en-US" dirty="0"/>
              <a:t> %3-15</a:t>
            </a:r>
          </a:p>
        </p:txBody>
      </p:sp>
    </p:spTree>
    <p:extLst>
      <p:ext uri="{BB962C8B-B14F-4D97-AF65-F5344CB8AC3E}">
        <p14:creationId xmlns:p14="http://schemas.microsoft.com/office/powerpoint/2010/main" val="11680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Diyabette </a:t>
            </a:r>
            <a:r>
              <a:rPr lang="tr-TR" sz="3600" dirty="0" err="1">
                <a:solidFill>
                  <a:srgbClr val="C00000"/>
                </a:solidFill>
              </a:rPr>
              <a:t>insulin</a:t>
            </a:r>
            <a:r>
              <a:rPr lang="tr-TR" sz="3600" dirty="0">
                <a:solidFill>
                  <a:srgbClr val="C00000"/>
                </a:solidFill>
              </a:rPr>
              <a:t> tedavisi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543" y="1273970"/>
            <a:ext cx="5157787" cy="823912"/>
          </a:xfrm>
        </p:spPr>
        <p:txBody>
          <a:bodyPr/>
          <a:lstStyle/>
          <a:p>
            <a:r>
              <a:rPr lang="en-US" dirty="0"/>
              <a:t>İnsulin </a:t>
            </a:r>
            <a:r>
              <a:rPr lang="en-US" dirty="0" err="1"/>
              <a:t>rejimleri</a:t>
            </a:r>
            <a:r>
              <a:rPr lang="en-US" dirty="0"/>
              <a:t> </a:t>
            </a:r>
            <a:r>
              <a:rPr lang="en-US" dirty="0" err="1"/>
              <a:t>nelerdir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Bazal</a:t>
            </a:r>
            <a:r>
              <a:rPr lang="en-US" dirty="0"/>
              <a:t> insulin + OAD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6" y="1444709"/>
            <a:ext cx="4041775" cy="639762"/>
          </a:xfrm>
        </p:spPr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uygulamalar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391471" cy="3951288"/>
          </a:xfrm>
        </p:spPr>
        <p:txBody>
          <a:bodyPr/>
          <a:lstStyle/>
          <a:p>
            <a:r>
              <a:rPr lang="en-US" dirty="0" err="1"/>
              <a:t>Glargin</a:t>
            </a:r>
            <a:r>
              <a:rPr lang="en-US" dirty="0"/>
              <a:t>/</a:t>
            </a:r>
            <a:r>
              <a:rPr lang="tr-TR" dirty="0"/>
              <a:t>D</a:t>
            </a:r>
            <a:r>
              <a:rPr lang="en-US" dirty="0"/>
              <a:t>e</a:t>
            </a:r>
            <a:r>
              <a:rPr lang="tr-TR" dirty="0"/>
              <a:t>t</a:t>
            </a:r>
            <a:r>
              <a:rPr lang="en-US" dirty="0"/>
              <a:t>emir + Metformin</a:t>
            </a:r>
          </a:p>
          <a:p>
            <a:r>
              <a:rPr lang="en-US" dirty="0" err="1"/>
              <a:t>Glargin</a:t>
            </a:r>
            <a:r>
              <a:rPr lang="en-US" dirty="0"/>
              <a:t>/</a:t>
            </a:r>
            <a:r>
              <a:rPr lang="en-US" dirty="0" err="1"/>
              <a:t>Detemir</a:t>
            </a:r>
            <a:r>
              <a:rPr lang="en-US" dirty="0"/>
              <a:t>  + SU</a:t>
            </a:r>
          </a:p>
          <a:p>
            <a:r>
              <a:rPr lang="en-US" dirty="0" err="1"/>
              <a:t>Glargin</a:t>
            </a:r>
            <a:r>
              <a:rPr lang="en-US" dirty="0"/>
              <a:t>/</a:t>
            </a:r>
            <a:r>
              <a:rPr lang="en-US" dirty="0" err="1"/>
              <a:t>Detemir</a:t>
            </a:r>
            <a:r>
              <a:rPr lang="en-US" dirty="0"/>
              <a:t>  + </a:t>
            </a:r>
            <a:r>
              <a:rPr lang="en-US" dirty="0" err="1"/>
              <a:t>Glinid</a:t>
            </a:r>
            <a:endParaRPr lang="tr-TR" dirty="0"/>
          </a:p>
          <a:p>
            <a:r>
              <a:rPr lang="en-US" dirty="0" err="1"/>
              <a:t>Glargin</a:t>
            </a:r>
            <a:r>
              <a:rPr lang="en-US" dirty="0"/>
              <a:t>/</a:t>
            </a:r>
            <a:r>
              <a:rPr lang="en-US" dirty="0" err="1"/>
              <a:t>Detemir</a:t>
            </a:r>
            <a:r>
              <a:rPr lang="en-US" dirty="0"/>
              <a:t>  + </a:t>
            </a:r>
            <a:r>
              <a:rPr lang="tr-TR" dirty="0"/>
              <a:t>DPP-4 </a:t>
            </a:r>
            <a:r>
              <a:rPr lang="tr-TR" dirty="0" err="1"/>
              <a:t>inhb</a:t>
            </a:r>
            <a:r>
              <a:rPr lang="tr-TR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Ekran Resmi 2013-03-25 21.1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0" y="5287963"/>
            <a:ext cx="42799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kran Resmi 2013-03-25 21.19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0" y="3709096"/>
            <a:ext cx="4126794" cy="8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Diyabette </a:t>
            </a:r>
            <a:r>
              <a:rPr lang="tr-TR" sz="3600" dirty="0" err="1">
                <a:solidFill>
                  <a:srgbClr val="C00000"/>
                </a:solidFill>
              </a:rPr>
              <a:t>insulin</a:t>
            </a:r>
            <a:r>
              <a:rPr lang="tr-TR" sz="3600" dirty="0">
                <a:solidFill>
                  <a:srgbClr val="C00000"/>
                </a:solidFill>
              </a:rPr>
              <a:t> tedavisi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902" y="1153938"/>
            <a:ext cx="5157787" cy="823912"/>
          </a:xfrm>
        </p:spPr>
        <p:txBody>
          <a:bodyPr/>
          <a:lstStyle/>
          <a:p>
            <a:r>
              <a:rPr lang="en-US" dirty="0"/>
              <a:t>İnsulin </a:t>
            </a:r>
            <a:r>
              <a:rPr lang="en-US" dirty="0" err="1"/>
              <a:t>rejimleri</a:t>
            </a:r>
            <a:r>
              <a:rPr lang="en-US" dirty="0"/>
              <a:t> </a:t>
            </a:r>
            <a:r>
              <a:rPr lang="en-US" dirty="0" err="1"/>
              <a:t>nelerdir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453" y="1962749"/>
            <a:ext cx="5157787" cy="3684588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Bazal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insulin + OAD</a:t>
            </a:r>
          </a:p>
          <a:p>
            <a:endParaRPr lang="en-US" sz="2400" dirty="0"/>
          </a:p>
          <a:p>
            <a:r>
              <a:rPr lang="en-US" sz="2400" dirty="0" err="1"/>
              <a:t>Karışım</a:t>
            </a:r>
            <a:r>
              <a:rPr lang="en-US" sz="2400" dirty="0"/>
              <a:t> </a:t>
            </a:r>
            <a:r>
              <a:rPr lang="en-US" sz="2400" dirty="0" err="1"/>
              <a:t>insulinler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2139"/>
            <a:ext cx="5183188" cy="823912"/>
          </a:xfrm>
        </p:spPr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uygulamalar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5" y="1962749"/>
            <a:ext cx="4315531" cy="3621088"/>
          </a:xfrm>
        </p:spPr>
        <p:txBody>
          <a:bodyPr/>
          <a:lstStyle/>
          <a:p>
            <a:r>
              <a:rPr lang="en-US" sz="2400" dirty="0" err="1"/>
              <a:t>Aspart</a:t>
            </a:r>
            <a:r>
              <a:rPr lang="en-US" sz="2400" dirty="0"/>
              <a:t> (</a:t>
            </a:r>
            <a:r>
              <a:rPr lang="en-US" sz="2400" dirty="0" err="1"/>
              <a:t>lispro</a:t>
            </a:r>
            <a:r>
              <a:rPr lang="en-US" sz="2400" dirty="0"/>
              <a:t>)/</a:t>
            </a:r>
            <a:r>
              <a:rPr lang="en-US" sz="2400" dirty="0" err="1"/>
              <a:t>Protamin</a:t>
            </a:r>
            <a:r>
              <a:rPr lang="en-US" sz="2400" dirty="0"/>
              <a:t> 25/75 </a:t>
            </a:r>
            <a:r>
              <a:rPr lang="tr-TR" sz="2400" dirty="0"/>
              <a:t>Ü</a:t>
            </a:r>
            <a:r>
              <a:rPr lang="en-US" sz="2400" dirty="0" err="1"/>
              <a:t>nite</a:t>
            </a:r>
            <a:endParaRPr lang="en-US" sz="2400" dirty="0"/>
          </a:p>
          <a:p>
            <a:r>
              <a:rPr lang="en-US" sz="2400" dirty="0" err="1"/>
              <a:t>Lispro</a:t>
            </a:r>
            <a:r>
              <a:rPr lang="en-US" sz="2400" dirty="0"/>
              <a:t>/</a:t>
            </a:r>
            <a:r>
              <a:rPr lang="en-US" sz="2400" dirty="0" err="1"/>
              <a:t>Protamin</a:t>
            </a:r>
            <a:r>
              <a:rPr lang="en-US" sz="2400" dirty="0"/>
              <a:t> 50/50 </a:t>
            </a:r>
            <a:r>
              <a:rPr lang="tr-TR" sz="2400" dirty="0"/>
              <a:t>Ü</a:t>
            </a:r>
            <a:r>
              <a:rPr lang="en-US" sz="2400" dirty="0" err="1"/>
              <a:t>nite</a:t>
            </a:r>
            <a:endParaRPr lang="en-US" sz="2400" dirty="0"/>
          </a:p>
          <a:p>
            <a:r>
              <a:rPr lang="en-US" sz="2400" dirty="0" err="1"/>
              <a:t>Kristalize</a:t>
            </a:r>
            <a:r>
              <a:rPr lang="en-US" sz="2400" dirty="0"/>
              <a:t>/NPH 30/70 </a:t>
            </a:r>
            <a:r>
              <a:rPr lang="tr-TR" sz="2400" dirty="0"/>
              <a:t>Ü</a:t>
            </a:r>
            <a:r>
              <a:rPr lang="en-US" sz="2400" dirty="0" err="1"/>
              <a:t>nite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 descr="Ekran Resmi 2013-03-25 21.3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41" y="3773293"/>
            <a:ext cx="2902324" cy="2889071"/>
          </a:xfrm>
          <a:prstGeom prst="rect">
            <a:avLst/>
          </a:prstGeom>
        </p:spPr>
      </p:pic>
      <p:pic>
        <p:nvPicPr>
          <p:cNvPr id="9" name="Picture 8" descr="Ekran Resmi 2013-03-25 21.32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84" y="3793421"/>
            <a:ext cx="2896442" cy="2889071"/>
          </a:xfrm>
          <a:prstGeom prst="rect">
            <a:avLst/>
          </a:prstGeom>
        </p:spPr>
      </p:pic>
      <p:pic>
        <p:nvPicPr>
          <p:cNvPr id="10" name="Picture 9" descr="Ekran Resmi 2013-03-25 21.34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3793421"/>
            <a:ext cx="2899451" cy="27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Diyabette </a:t>
            </a:r>
            <a:r>
              <a:rPr lang="tr-TR" sz="3600" dirty="0" err="1">
                <a:solidFill>
                  <a:srgbClr val="C00000"/>
                </a:solidFill>
              </a:rPr>
              <a:t>insulin</a:t>
            </a:r>
            <a:r>
              <a:rPr lang="tr-TR" sz="3600" dirty="0">
                <a:solidFill>
                  <a:srgbClr val="C00000"/>
                </a:solidFill>
              </a:rPr>
              <a:t> tedavisi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11159"/>
            <a:ext cx="5157787" cy="823912"/>
          </a:xfrm>
        </p:spPr>
        <p:txBody>
          <a:bodyPr/>
          <a:lstStyle/>
          <a:p>
            <a:r>
              <a:rPr lang="en-US" dirty="0"/>
              <a:t>İnsulin </a:t>
            </a:r>
            <a:r>
              <a:rPr lang="en-US" dirty="0" err="1"/>
              <a:t>rejimleri</a:t>
            </a:r>
            <a:r>
              <a:rPr lang="en-US" dirty="0"/>
              <a:t> </a:t>
            </a:r>
            <a:r>
              <a:rPr lang="en-US" dirty="0" err="1"/>
              <a:t>nelerdir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Bazal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insulin + OAD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Karışım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insulinler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r>
              <a:rPr lang="en-US" dirty="0" err="1"/>
              <a:t>Bazal</a:t>
            </a:r>
            <a:r>
              <a:rPr lang="en-US" dirty="0"/>
              <a:t> + Bolus insulin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02833"/>
            <a:ext cx="5183188" cy="823912"/>
          </a:xfrm>
        </p:spPr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uygulamalar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2505075"/>
            <a:ext cx="4315531" cy="3621088"/>
          </a:xfrm>
        </p:spPr>
        <p:txBody>
          <a:bodyPr/>
          <a:lstStyle/>
          <a:p>
            <a:r>
              <a:rPr lang="en-US" dirty="0" err="1"/>
              <a:t>Bazal</a:t>
            </a:r>
            <a:r>
              <a:rPr lang="tr-TR" dirty="0"/>
              <a:t> insülin</a:t>
            </a:r>
            <a:r>
              <a:rPr lang="en-US" dirty="0"/>
              <a:t> </a:t>
            </a:r>
            <a:endParaRPr lang="tr-TR" dirty="0"/>
          </a:p>
          <a:p>
            <a:pPr lvl="1"/>
            <a:r>
              <a:rPr lang="en-US" dirty="0"/>
              <a:t>Lantus/</a:t>
            </a:r>
            <a:r>
              <a:rPr lang="en-US" dirty="0" err="1"/>
              <a:t>Levemir</a:t>
            </a:r>
            <a:r>
              <a:rPr lang="en-US" dirty="0"/>
              <a:t>/NPH </a:t>
            </a:r>
          </a:p>
          <a:p>
            <a:pPr marL="0" indent="0">
              <a:buNone/>
            </a:pPr>
            <a:r>
              <a:rPr lang="en-US" dirty="0"/>
              <a:t>		+ </a:t>
            </a:r>
            <a:endParaRPr lang="tr-TR" dirty="0"/>
          </a:p>
          <a:p>
            <a:r>
              <a:rPr lang="en-US" dirty="0" err="1"/>
              <a:t>Öğünlerden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Lispro</a:t>
            </a:r>
            <a:endParaRPr lang="en-US" dirty="0"/>
          </a:p>
          <a:p>
            <a:pPr lvl="1"/>
            <a:r>
              <a:rPr lang="en-US" dirty="0" err="1"/>
              <a:t>Aspart</a:t>
            </a:r>
            <a:endParaRPr lang="en-US" dirty="0"/>
          </a:p>
          <a:p>
            <a:pPr lvl="1"/>
            <a:r>
              <a:rPr lang="en-US" dirty="0" err="1"/>
              <a:t>Glulisin</a:t>
            </a:r>
            <a:endParaRPr lang="en-US" dirty="0"/>
          </a:p>
          <a:p>
            <a:pPr lvl="1"/>
            <a:r>
              <a:rPr lang="en-US" dirty="0" err="1"/>
              <a:t>Kristalize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34116" y="5013176"/>
            <a:ext cx="8450440" cy="1720628"/>
            <a:chOff x="510116" y="4681773"/>
            <a:chExt cx="8450440" cy="2052031"/>
          </a:xfrm>
        </p:grpSpPr>
        <p:pic>
          <p:nvPicPr>
            <p:cNvPr id="7" name="Picture 6" descr="Ekran Resmi 2013-03-25 21.27.0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69" y="6247631"/>
              <a:ext cx="3608387" cy="486173"/>
            </a:xfrm>
            <a:prstGeom prst="rect">
              <a:avLst/>
            </a:prstGeom>
          </p:spPr>
        </p:pic>
        <p:pic>
          <p:nvPicPr>
            <p:cNvPr id="8" name="Picture 7" descr="Ekran Resmi 2013-03-25 21.26.1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26" y="5668890"/>
              <a:ext cx="3608387" cy="457273"/>
            </a:xfrm>
            <a:prstGeom prst="rect">
              <a:avLst/>
            </a:prstGeom>
          </p:spPr>
        </p:pic>
        <p:pic>
          <p:nvPicPr>
            <p:cNvPr id="9" name="Picture 8" descr="Ekran Resmi 2013-03-25 21.25.4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69" y="5081764"/>
              <a:ext cx="3608387" cy="423206"/>
            </a:xfrm>
            <a:prstGeom prst="rect">
              <a:avLst/>
            </a:prstGeom>
          </p:spPr>
        </p:pic>
        <p:pic>
          <p:nvPicPr>
            <p:cNvPr id="10" name="Picture 9" descr="Ekran Resmi 2013-03-25 21.19.3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46" y="6058452"/>
              <a:ext cx="3378406" cy="6616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Ekran Resmi 2013-03-25 21.19.1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16" y="4681773"/>
              <a:ext cx="3257552" cy="696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6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Yeni nesil insülinler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Glarjin</a:t>
            </a:r>
            <a:r>
              <a:rPr lang="tr-TR" dirty="0"/>
              <a:t> U-300 (</a:t>
            </a:r>
            <a:r>
              <a:rPr lang="tr-TR" dirty="0" err="1"/>
              <a:t>Toujue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Konsantre </a:t>
            </a:r>
            <a:r>
              <a:rPr lang="tr-TR" dirty="0" err="1"/>
              <a:t>glarjin</a:t>
            </a:r>
            <a:r>
              <a:rPr lang="tr-TR" dirty="0"/>
              <a:t> insülin </a:t>
            </a:r>
          </a:p>
          <a:p>
            <a:r>
              <a:rPr lang="tr-TR" dirty="0"/>
              <a:t>Günlük &gt;100 ü insülin ihtiyacı</a:t>
            </a:r>
          </a:p>
          <a:p>
            <a:r>
              <a:rPr lang="tr-TR" dirty="0"/>
              <a:t>Daha az  hipoglisemi riski</a:t>
            </a:r>
            <a:endParaRPr lang="en-US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/>
              <a:t>Degludec</a:t>
            </a:r>
            <a:r>
              <a:rPr lang="tr-TR" dirty="0"/>
              <a:t> insülin (</a:t>
            </a:r>
            <a:r>
              <a:rPr lang="tr-TR" dirty="0" err="1"/>
              <a:t>Ryzodeg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Uzun etki süresi</a:t>
            </a:r>
          </a:p>
          <a:p>
            <a:pPr lvl="1"/>
            <a:r>
              <a:rPr lang="tr-TR" dirty="0"/>
              <a:t>40 saati aşabilir</a:t>
            </a:r>
          </a:p>
          <a:p>
            <a:r>
              <a:rPr lang="tr-TR" dirty="0"/>
              <a:t>Ülkemizde insülin </a:t>
            </a:r>
            <a:r>
              <a:rPr lang="tr-TR" dirty="0" err="1"/>
              <a:t>aspart</a:t>
            </a:r>
            <a:r>
              <a:rPr lang="tr-TR" dirty="0"/>
              <a:t> ile kombine</a:t>
            </a:r>
          </a:p>
          <a:p>
            <a:r>
              <a:rPr lang="tr-TR" dirty="0"/>
              <a:t>Enjeksiyon sayısında azalma</a:t>
            </a:r>
            <a:endParaRPr lang="en-US" dirty="0"/>
          </a:p>
        </p:txBody>
      </p:sp>
      <p:sp>
        <p:nvSpPr>
          <p:cNvPr id="12" name="AutoShape 2" descr="toujeo ile ilgili g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toujeo ile ilgili görsel sonuc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96" y="476440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92" y="476440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Diğer </a:t>
            </a:r>
            <a:r>
              <a:rPr lang="tr-TR" sz="3600" dirty="0" err="1">
                <a:solidFill>
                  <a:srgbClr val="C00000"/>
                </a:solidFill>
              </a:rPr>
              <a:t>enjektabl</a:t>
            </a:r>
            <a:r>
              <a:rPr lang="tr-TR" sz="3600" dirty="0">
                <a:solidFill>
                  <a:srgbClr val="C00000"/>
                </a:solidFill>
              </a:rPr>
              <a:t> tedaviler</a:t>
            </a:r>
            <a:br>
              <a:rPr lang="tr-TR" sz="3600" dirty="0">
                <a:solidFill>
                  <a:srgbClr val="C00000"/>
                </a:solidFill>
              </a:rPr>
            </a:br>
            <a:r>
              <a:rPr lang="tr-TR" sz="3000" dirty="0">
                <a:solidFill>
                  <a:srgbClr val="C00000"/>
                </a:solidFill>
              </a:rPr>
              <a:t>(GLP-1 </a:t>
            </a:r>
            <a:r>
              <a:rPr lang="tr-TR" sz="3000" dirty="0" err="1">
                <a:solidFill>
                  <a:srgbClr val="C00000"/>
                </a:solidFill>
              </a:rPr>
              <a:t>agonistleri</a:t>
            </a:r>
            <a:r>
              <a:rPr lang="tr-TR" sz="3000" dirty="0">
                <a:solidFill>
                  <a:srgbClr val="C00000"/>
                </a:solidFill>
              </a:rPr>
              <a:t>)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400" dirty="0">
                <a:solidFill>
                  <a:prstClr val="black"/>
                </a:solidFill>
              </a:rPr>
              <a:t>GLP-1 </a:t>
            </a:r>
            <a:r>
              <a:rPr lang="tr-TR" sz="2400" dirty="0" err="1">
                <a:solidFill>
                  <a:prstClr val="black"/>
                </a:solidFill>
              </a:rPr>
              <a:t>agonistleri</a:t>
            </a:r>
            <a:endParaRPr lang="tr-TR" sz="2400" dirty="0">
              <a:solidFill>
                <a:prstClr val="black"/>
              </a:solidFill>
            </a:endParaRPr>
          </a:p>
          <a:p>
            <a:pPr lvl="1"/>
            <a:r>
              <a:rPr lang="tr-TR" sz="2000" dirty="0" err="1">
                <a:solidFill>
                  <a:prstClr val="black"/>
                </a:solidFill>
              </a:rPr>
              <a:t>Eksenatid</a:t>
            </a:r>
            <a:r>
              <a:rPr lang="tr-TR" sz="2000" dirty="0">
                <a:solidFill>
                  <a:prstClr val="black"/>
                </a:solidFill>
              </a:rPr>
              <a:t> (</a:t>
            </a:r>
            <a:r>
              <a:rPr lang="tr-TR" sz="2000" dirty="0" err="1">
                <a:solidFill>
                  <a:prstClr val="black"/>
                </a:solidFill>
              </a:rPr>
              <a:t>Byetta</a:t>
            </a:r>
            <a:r>
              <a:rPr lang="tr-TR" sz="2000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tr-TR" sz="2000" dirty="0" err="1">
                <a:solidFill>
                  <a:prstClr val="black"/>
                </a:solidFill>
              </a:rPr>
              <a:t>Liraglutid</a:t>
            </a:r>
            <a:r>
              <a:rPr lang="tr-TR" sz="2000" dirty="0">
                <a:solidFill>
                  <a:prstClr val="black"/>
                </a:solidFill>
              </a:rPr>
              <a:t> (</a:t>
            </a:r>
            <a:r>
              <a:rPr lang="tr-TR" sz="2000" dirty="0" err="1">
                <a:solidFill>
                  <a:prstClr val="black"/>
                </a:solidFill>
              </a:rPr>
              <a:t>Saxenda</a:t>
            </a:r>
            <a:r>
              <a:rPr lang="tr-TR" sz="2000" dirty="0">
                <a:solidFill>
                  <a:prstClr val="black"/>
                </a:solidFill>
              </a:rPr>
              <a:t>, </a:t>
            </a:r>
            <a:r>
              <a:rPr lang="tr-TR" sz="2000" dirty="0" err="1">
                <a:solidFill>
                  <a:prstClr val="black"/>
                </a:solidFill>
              </a:rPr>
              <a:t>Victoza</a:t>
            </a:r>
            <a:r>
              <a:rPr lang="tr-TR" sz="2000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tr-TR" sz="2000" dirty="0" err="1">
                <a:solidFill>
                  <a:prstClr val="black"/>
                </a:solidFill>
              </a:rPr>
              <a:t>Semaglutid</a:t>
            </a:r>
            <a:endParaRPr lang="tr-TR" sz="2000" dirty="0">
              <a:solidFill>
                <a:prstClr val="black"/>
              </a:solidFill>
            </a:endParaRPr>
          </a:p>
          <a:p>
            <a:pPr lvl="1"/>
            <a:r>
              <a:rPr lang="tr-TR" sz="2000" dirty="0" err="1">
                <a:solidFill>
                  <a:prstClr val="black"/>
                </a:solidFill>
              </a:rPr>
              <a:t>Liksisenatid</a:t>
            </a:r>
            <a:r>
              <a:rPr lang="tr-TR" sz="2000" dirty="0">
                <a:solidFill>
                  <a:prstClr val="black"/>
                </a:solidFill>
              </a:rPr>
              <a:t> (</a:t>
            </a:r>
            <a:r>
              <a:rPr lang="tr-TR" sz="2000" dirty="0" err="1">
                <a:solidFill>
                  <a:prstClr val="black"/>
                </a:solidFill>
              </a:rPr>
              <a:t>Soliqua</a:t>
            </a:r>
            <a:r>
              <a:rPr lang="tr-TR" sz="2000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tr-TR" sz="2000" dirty="0" err="1">
                <a:solidFill>
                  <a:prstClr val="black"/>
                </a:solidFill>
              </a:rPr>
              <a:t>Dulaglutid</a:t>
            </a:r>
            <a:r>
              <a:rPr lang="tr-TR" sz="2000" dirty="0">
                <a:solidFill>
                  <a:prstClr val="black"/>
                </a:solidFill>
              </a:rPr>
              <a:t> (</a:t>
            </a:r>
            <a:r>
              <a:rPr lang="tr-TR" sz="2000" dirty="0" err="1">
                <a:solidFill>
                  <a:prstClr val="black"/>
                </a:solidFill>
              </a:rPr>
              <a:t>Trulicity</a:t>
            </a:r>
            <a:r>
              <a:rPr lang="tr-TR" sz="2000" dirty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tr-TR" sz="20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Kilo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etkilidirler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70" y="2439882"/>
            <a:ext cx="2801630" cy="188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26" y="4510786"/>
            <a:ext cx="2908889" cy="19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55" y="3798802"/>
            <a:ext cx="2863416" cy="214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D27E5151-F39E-3746-8CF8-95EDE382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Koruyucu önlemler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76699B9-197D-4F4B-A4BC-73B2A945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Diş hastalıkları taraması</a:t>
            </a:r>
          </a:p>
          <a:p>
            <a:endParaRPr lang="tr-TR" dirty="0"/>
          </a:p>
          <a:p>
            <a:r>
              <a:rPr lang="tr-TR" dirty="0"/>
              <a:t>Aşılama</a:t>
            </a:r>
          </a:p>
          <a:p>
            <a:endParaRPr lang="tr-TR" dirty="0"/>
          </a:p>
          <a:p>
            <a:r>
              <a:rPr lang="tr-TR" dirty="0"/>
              <a:t>Ayak bakımı</a:t>
            </a:r>
          </a:p>
          <a:p>
            <a:endParaRPr lang="tr-TR" dirty="0"/>
          </a:p>
          <a:p>
            <a:r>
              <a:rPr lang="tr-TR" dirty="0"/>
              <a:t>Kanser taraması</a:t>
            </a:r>
          </a:p>
          <a:p>
            <a:endParaRPr lang="tr-TR" dirty="0"/>
          </a:p>
          <a:p>
            <a:r>
              <a:rPr lang="tr-TR" dirty="0"/>
              <a:t>Gebelik planlaması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02F0547-119F-C54A-8B79-CA091846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3902451"/>
            <a:ext cx="2691130" cy="22745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E977C5C-D441-984C-93EB-A88C0482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80" y="1963428"/>
            <a:ext cx="3446780" cy="18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899147-8D1A-E74D-8EA0-5F3AD16D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4765675"/>
            <a:ext cx="4695825" cy="1325563"/>
          </a:xfrm>
        </p:spPr>
        <p:txBody>
          <a:bodyPr/>
          <a:lstStyle/>
          <a:p>
            <a:r>
              <a:rPr lang="tr-TR" i="1" dirty="0">
                <a:solidFill>
                  <a:srgbClr val="C00000"/>
                </a:solidFill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1946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169CD874-E146-3843-96F4-9ABBB2BD0652}"/>
              </a:ext>
            </a:extLst>
          </p:cNvPr>
          <p:cNvSpPr txBox="1"/>
          <p:nvPr/>
        </p:nvSpPr>
        <p:spPr>
          <a:xfrm>
            <a:off x="9108527" y="6467842"/>
            <a:ext cx="3083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IDF </a:t>
            </a:r>
            <a:r>
              <a:rPr lang="tr-TR" sz="1400" dirty="0" err="1"/>
              <a:t>Diabetes</a:t>
            </a:r>
            <a:r>
              <a:rPr lang="tr-TR" sz="1400" dirty="0"/>
              <a:t> Atlas – 10th </a:t>
            </a:r>
            <a:r>
              <a:rPr lang="tr-TR" sz="1400" dirty="0" err="1"/>
              <a:t>edition</a:t>
            </a:r>
            <a:r>
              <a:rPr lang="tr-TR" sz="1400" dirty="0"/>
              <a:t> (2021)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48325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Dünyada diyabet sıklığı…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8D3354B-DCB4-2341-A267-44E7FF03D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1362934"/>
            <a:ext cx="8991600" cy="510490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AB7BEF1-EF3B-3A4F-86E7-4812A70BF102}"/>
              </a:ext>
            </a:extLst>
          </p:cNvPr>
          <p:cNvSpPr txBox="1"/>
          <p:nvPr/>
        </p:nvSpPr>
        <p:spPr>
          <a:xfrm>
            <a:off x="3150651" y="2489801"/>
            <a:ext cx="5423046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537 milyon diyabet hastası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339A1A-5EBB-DA4E-89DD-5D5EDB39FA8C}"/>
              </a:ext>
            </a:extLst>
          </p:cNvPr>
          <p:cNvSpPr/>
          <p:nvPr/>
        </p:nvSpPr>
        <p:spPr>
          <a:xfrm>
            <a:off x="1325137" y="5791562"/>
            <a:ext cx="914400" cy="2286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7927B0-3F82-BC4F-B794-5E2D8F8A6804}"/>
              </a:ext>
            </a:extLst>
          </p:cNvPr>
          <p:cNvSpPr/>
          <p:nvPr/>
        </p:nvSpPr>
        <p:spPr>
          <a:xfrm>
            <a:off x="5882640" y="3478188"/>
            <a:ext cx="914400" cy="3318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5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0DAADC9-0E1F-2740-B086-B0B9F3EE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" y="2053606"/>
            <a:ext cx="5505450" cy="43586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574E53-4478-7A42-BE7C-E44B0D812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2053605"/>
            <a:ext cx="5334000" cy="435041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605428A8-1399-9F4F-B966-321F342A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Dünyada diyabet sıklığı…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0937966-142C-A749-94FC-C716634CB381}"/>
              </a:ext>
            </a:extLst>
          </p:cNvPr>
          <p:cNvSpPr/>
          <p:nvPr/>
        </p:nvSpPr>
        <p:spPr>
          <a:xfrm>
            <a:off x="8882211" y="6519446"/>
            <a:ext cx="3447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rgbClr val="302D4C"/>
                </a:solidFill>
              </a:rPr>
              <a:t>IDF </a:t>
            </a:r>
            <a:r>
              <a:rPr lang="tr-TR" sz="1600" dirty="0" err="1">
                <a:solidFill>
                  <a:srgbClr val="302D4C"/>
                </a:solidFill>
              </a:rPr>
              <a:t>Diabetes</a:t>
            </a:r>
            <a:r>
              <a:rPr lang="tr-TR" sz="1600" dirty="0">
                <a:solidFill>
                  <a:srgbClr val="302D4C"/>
                </a:solidFill>
              </a:rPr>
              <a:t> Atlas 2021 – 10th </a:t>
            </a:r>
            <a:r>
              <a:rPr lang="tr-TR" sz="1600" dirty="0" err="1">
                <a:solidFill>
                  <a:srgbClr val="302D4C"/>
                </a:solidFill>
              </a:rPr>
              <a:t>edition</a:t>
            </a:r>
            <a:r>
              <a:rPr lang="tr-TR" sz="1600" dirty="0">
                <a:solidFill>
                  <a:srgbClr val="302D4C"/>
                </a:solidFill>
              </a:rPr>
              <a:t>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595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D6E1F2A-DFC8-F349-8D9B-3AB4A21D44F3}"/>
              </a:ext>
            </a:extLst>
          </p:cNvPr>
          <p:cNvSpPr txBox="1"/>
          <p:nvPr/>
        </p:nvSpPr>
        <p:spPr>
          <a:xfrm>
            <a:off x="6986587" y="6103002"/>
            <a:ext cx="5334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Satman I, et al. </a:t>
            </a:r>
            <a:r>
              <a:rPr lang="tr-TR" sz="1400" dirty="0" err="1"/>
              <a:t>Diabetes</a:t>
            </a:r>
            <a:r>
              <a:rPr lang="tr-TR" sz="1400" dirty="0"/>
              <a:t> </a:t>
            </a:r>
            <a:r>
              <a:rPr lang="tr-TR" sz="1400" dirty="0" err="1"/>
              <a:t>Care</a:t>
            </a:r>
            <a:r>
              <a:rPr lang="tr-TR" sz="1400" dirty="0"/>
              <a:t>. 2002; 25(9): 1551-1556.</a:t>
            </a:r>
          </a:p>
          <a:p>
            <a:r>
              <a:rPr lang="tr-TR" sz="1400" dirty="0"/>
              <a:t>Onat, A., et al. (2017). TEKHARF 2017 (</a:t>
            </a:r>
            <a:r>
              <a:rPr lang="tr-TR" sz="1400" dirty="0" err="1"/>
              <a:t>pp</a:t>
            </a:r>
            <a:r>
              <a:rPr lang="tr-TR" sz="1400" dirty="0"/>
              <a:t>. 1–304). Logos Tıp Yayıncılık. </a:t>
            </a:r>
          </a:p>
          <a:p>
            <a:r>
              <a:rPr lang="tr-TR" sz="1400" dirty="0"/>
              <a:t>Satman I, et al. </a:t>
            </a:r>
            <a:r>
              <a:rPr lang="tr-TR" sz="1400" dirty="0" err="1"/>
              <a:t>Eur</a:t>
            </a:r>
            <a:r>
              <a:rPr lang="tr-TR" sz="1400" dirty="0"/>
              <a:t> J </a:t>
            </a:r>
            <a:r>
              <a:rPr lang="tr-TR" sz="1400" dirty="0" err="1"/>
              <a:t>Epidemiol</a:t>
            </a:r>
            <a:r>
              <a:rPr lang="tr-TR" sz="1400" dirty="0"/>
              <a:t>. 2013; 28(2):169-80. 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5E9EABA3-3C29-A640-B0EF-00C6BC0A28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5968" y="1237072"/>
          <a:ext cx="7620065" cy="415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93A5EC21-634A-1445-8BDC-76E13C529B9C}"/>
              </a:ext>
            </a:extLst>
          </p:cNvPr>
          <p:cNvSpPr txBox="1"/>
          <p:nvPr/>
        </p:nvSpPr>
        <p:spPr>
          <a:xfrm>
            <a:off x="3486076" y="535931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TURDEP – I</a:t>
            </a:r>
          </a:p>
          <a:p>
            <a:pPr algn="ctr"/>
            <a:r>
              <a:rPr lang="tr-TR" sz="1400" dirty="0"/>
              <a:t>(2002)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010FC8D-172C-1047-8FCC-656AEB49B5C0}"/>
              </a:ext>
            </a:extLst>
          </p:cNvPr>
          <p:cNvSpPr txBox="1"/>
          <p:nvPr/>
        </p:nvSpPr>
        <p:spPr>
          <a:xfrm>
            <a:off x="5893172" y="5359318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TEKHARF</a:t>
            </a:r>
          </a:p>
          <a:p>
            <a:pPr algn="ctr"/>
            <a:r>
              <a:rPr lang="tr-TR" sz="1400" dirty="0"/>
              <a:t>(2005)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D2256FC-7F7A-7F4B-8096-AC54715E3E0A}"/>
              </a:ext>
            </a:extLst>
          </p:cNvPr>
          <p:cNvSpPr txBox="1"/>
          <p:nvPr/>
        </p:nvSpPr>
        <p:spPr>
          <a:xfrm>
            <a:off x="8135159" y="5359318"/>
            <a:ext cx="1037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TURDEP – II</a:t>
            </a:r>
          </a:p>
          <a:p>
            <a:pPr algn="ctr"/>
            <a:r>
              <a:rPr lang="tr-TR" sz="1400" dirty="0"/>
              <a:t>(2013)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4114F80-9D71-F94A-A28F-22BB20AF483D}"/>
              </a:ext>
            </a:extLst>
          </p:cNvPr>
          <p:cNvSpPr txBox="1"/>
          <p:nvPr/>
        </p:nvSpPr>
        <p:spPr>
          <a:xfrm>
            <a:off x="3635154" y="313041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% 7.2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D8E2A33-053B-D449-81A9-FF5848968674}"/>
              </a:ext>
            </a:extLst>
          </p:cNvPr>
          <p:cNvSpPr txBox="1"/>
          <p:nvPr/>
        </p:nvSpPr>
        <p:spPr>
          <a:xfrm>
            <a:off x="5893172" y="212161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% 11.0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546D146-05F6-264F-9706-DC297256C328}"/>
              </a:ext>
            </a:extLst>
          </p:cNvPr>
          <p:cNvSpPr txBox="1"/>
          <p:nvPr/>
        </p:nvSpPr>
        <p:spPr>
          <a:xfrm>
            <a:off x="8181814" y="152481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% 13.7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9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C00000"/>
                </a:solidFill>
              </a:rPr>
              <a:t>Ülkemizde durum nasıl?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90" y="1516006"/>
            <a:ext cx="6605015" cy="209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3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729B66-3DA4-0D48-8DC2-9454020C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Diyabete bağlı ölüm sıklığı…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3CE422-57EE-8646-A45F-EE975604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6.7 milyon yetişkin ölümü (2021)</a:t>
            </a:r>
          </a:p>
          <a:p>
            <a:endParaRPr lang="tr-TR" dirty="0"/>
          </a:p>
          <a:p>
            <a:r>
              <a:rPr lang="tr-TR" dirty="0"/>
              <a:t>Tüm ölümlerin %12.2’si…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4C21BA-4340-9849-AEC1-E812286C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9343"/>
            <a:ext cx="4967622" cy="486886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BAF7F40-EEBF-E548-8D0E-67EBC099F3D3}"/>
              </a:ext>
            </a:extLst>
          </p:cNvPr>
          <p:cNvSpPr/>
          <p:nvPr/>
        </p:nvSpPr>
        <p:spPr>
          <a:xfrm>
            <a:off x="8579811" y="6519446"/>
            <a:ext cx="3447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rgbClr val="302D4C"/>
                </a:solidFill>
              </a:rPr>
              <a:t>IDF </a:t>
            </a:r>
            <a:r>
              <a:rPr lang="tr-TR" sz="1600" dirty="0" err="1">
                <a:solidFill>
                  <a:srgbClr val="302D4C"/>
                </a:solidFill>
              </a:rPr>
              <a:t>Diabetes</a:t>
            </a:r>
            <a:r>
              <a:rPr lang="tr-TR" sz="1600" dirty="0">
                <a:solidFill>
                  <a:srgbClr val="302D4C"/>
                </a:solidFill>
              </a:rPr>
              <a:t> Atlas 2021 – 10th </a:t>
            </a:r>
            <a:r>
              <a:rPr lang="tr-TR" sz="1600" dirty="0" err="1">
                <a:solidFill>
                  <a:srgbClr val="302D4C"/>
                </a:solidFill>
              </a:rPr>
              <a:t>edition</a:t>
            </a:r>
            <a:r>
              <a:rPr lang="tr-TR" sz="1600" dirty="0">
                <a:solidFill>
                  <a:srgbClr val="302D4C"/>
                </a:solidFill>
              </a:rPr>
              <a:t>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2496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6504A2-ED33-A546-A69B-4CEA154B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Türkiye’de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diyabetin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maliyeti</a:t>
            </a:r>
            <a:r>
              <a:rPr lang="en-US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1A670F-523F-BF49-86CD-01FBBF973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Türkiye’de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Harcamalarının</a:t>
            </a:r>
            <a:r>
              <a:rPr lang="en-US" dirty="0"/>
              <a:t> %23’ü </a:t>
            </a:r>
            <a:r>
              <a:rPr lang="en-US" dirty="0" err="1"/>
              <a:t>Diyabet</a:t>
            </a:r>
            <a:r>
              <a:rPr lang="en-US" dirty="0"/>
              <a:t> </a:t>
            </a:r>
            <a:r>
              <a:rPr lang="en-US" dirty="0" err="1"/>
              <a:t>için</a:t>
            </a:r>
            <a:endParaRPr lang="en-US" dirty="0"/>
          </a:p>
          <a:p>
            <a:endParaRPr lang="en-US" dirty="0"/>
          </a:p>
          <a:p>
            <a:pPr lvl="1">
              <a:lnSpc>
                <a:spcPct val="200000"/>
              </a:lnSpc>
            </a:pPr>
            <a:r>
              <a:rPr lang="en-US" b="1" dirty="0" err="1">
                <a:solidFill>
                  <a:srgbClr val="0070C0"/>
                </a:solidFill>
              </a:rPr>
              <a:t>Diyabetin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tedavisi</a:t>
            </a:r>
            <a:endParaRPr lang="en-US" b="1" dirty="0">
              <a:solidFill>
                <a:srgbClr val="0070C0"/>
              </a:solidFill>
            </a:endParaRPr>
          </a:p>
          <a:p>
            <a:pPr lvl="1">
              <a:lnSpc>
                <a:spcPct val="200000"/>
              </a:lnSpc>
            </a:pPr>
            <a:endParaRPr lang="en-US" b="1" dirty="0">
              <a:solidFill>
                <a:srgbClr val="0070C0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b="1" dirty="0" err="1">
                <a:solidFill>
                  <a:srgbClr val="C00000"/>
                </a:solidFill>
              </a:rPr>
              <a:t>Komplikasyonlarının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tedavisi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36FA5E39-E3B1-B440-A1A8-EBC9B1496EB2}"/>
              </a:ext>
            </a:extLst>
          </p:cNvPr>
          <p:cNvGrpSpPr/>
          <p:nvPr/>
        </p:nvGrpSpPr>
        <p:grpSpPr>
          <a:xfrm>
            <a:off x="6096000" y="2895081"/>
            <a:ext cx="759372" cy="2212426"/>
            <a:chOff x="5607269" y="2840421"/>
            <a:chExt cx="488731" cy="869728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7A477C87-2769-3848-9839-705F9FDD4FB9}"/>
                </a:ext>
              </a:extLst>
            </p:cNvPr>
            <p:cNvSpPr/>
            <p:nvPr/>
          </p:nvSpPr>
          <p:spPr>
            <a:xfrm>
              <a:off x="5607269" y="2840421"/>
              <a:ext cx="488731" cy="835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C42A24D8-5C0B-A34E-AFC9-5A62AE0707B9}"/>
                </a:ext>
              </a:extLst>
            </p:cNvPr>
            <p:cNvSpPr/>
            <p:nvPr/>
          </p:nvSpPr>
          <p:spPr>
            <a:xfrm>
              <a:off x="5607269" y="3110885"/>
              <a:ext cx="488731" cy="59926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0BADCD7D-27BB-4B4E-AD9C-A12DA4FB720B}"/>
              </a:ext>
            </a:extLst>
          </p:cNvPr>
          <p:cNvSpPr txBox="1"/>
          <p:nvPr/>
        </p:nvSpPr>
        <p:spPr>
          <a:xfrm>
            <a:off x="5512186" y="32125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%25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97B76E5-634B-1949-9721-E1728C9CBDCF}"/>
              </a:ext>
            </a:extLst>
          </p:cNvPr>
          <p:cNvSpPr txBox="1"/>
          <p:nvPr/>
        </p:nvSpPr>
        <p:spPr>
          <a:xfrm>
            <a:off x="5512186" y="46947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%75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9111FCA-959A-114C-BA59-E8E05F6E50A7}"/>
              </a:ext>
            </a:extLst>
          </p:cNvPr>
          <p:cNvSpPr txBox="1"/>
          <p:nvPr/>
        </p:nvSpPr>
        <p:spPr>
          <a:xfrm>
            <a:off x="7871938" y="6068675"/>
            <a:ext cx="420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aseline="30000" dirty="0"/>
              <a:t>2</a:t>
            </a:r>
            <a:r>
              <a:rPr lang="tr-TR" dirty="0"/>
              <a:t>Malhan S ve Ark. </a:t>
            </a:r>
            <a:r>
              <a:rPr lang="tr-TR" dirty="0" err="1"/>
              <a:t>Turk</a:t>
            </a:r>
            <a:r>
              <a:rPr lang="tr-TR" dirty="0"/>
              <a:t> </a:t>
            </a:r>
            <a:r>
              <a:rPr lang="tr-TR" dirty="0" err="1"/>
              <a:t>Jem</a:t>
            </a:r>
            <a:r>
              <a:rPr lang="tr-TR" dirty="0"/>
              <a:t> 2014; 2: 39-43</a:t>
            </a:r>
            <a:endParaRPr lang="en-US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4E7A70B-9B22-0F40-893E-EB0268C89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86" y="3581833"/>
            <a:ext cx="4457700" cy="166370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2B507D47-B342-C148-AA86-AB77C5DAC78B}"/>
              </a:ext>
            </a:extLst>
          </p:cNvPr>
          <p:cNvSpPr txBox="1"/>
          <p:nvPr/>
        </p:nvSpPr>
        <p:spPr>
          <a:xfrm>
            <a:off x="2860787" y="6473401"/>
            <a:ext cx="9539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Türkiye Diyabet </a:t>
            </a:r>
            <a:r>
              <a:rPr lang="tr-TR" sz="1600" dirty="0" err="1"/>
              <a:t>Onleme</a:t>
            </a:r>
            <a:r>
              <a:rPr lang="tr-TR" sz="1600" dirty="0"/>
              <a:t> ve Kontrol Programı (</a:t>
            </a:r>
            <a:r>
              <a:rPr lang="tr-TR" sz="1600" dirty="0" err="1"/>
              <a:t>Turkey</a:t>
            </a:r>
            <a:r>
              <a:rPr lang="tr-TR" sz="1600" dirty="0"/>
              <a:t> </a:t>
            </a:r>
            <a:r>
              <a:rPr lang="tr-TR" sz="1600" dirty="0" err="1"/>
              <a:t>Diabetes</a:t>
            </a:r>
            <a:r>
              <a:rPr lang="tr-TR" sz="1600" dirty="0"/>
              <a:t> </a:t>
            </a:r>
            <a:r>
              <a:rPr lang="tr-TR" sz="1600" dirty="0" err="1"/>
              <a:t>Prevention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Control </a:t>
            </a:r>
            <a:r>
              <a:rPr lang="tr-TR" sz="1600" dirty="0" err="1"/>
              <a:t>Programme</a:t>
            </a:r>
            <a:r>
              <a:rPr lang="tr-TR" sz="1600" dirty="0"/>
              <a:t>) 2011 – 2014. </a:t>
            </a:r>
            <a:endParaRPr lang="en-US" sz="1600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C77C34E-D5FC-D548-A8CC-A753F02281E4}"/>
              </a:ext>
            </a:extLst>
          </p:cNvPr>
          <p:cNvSpPr txBox="1"/>
          <p:nvPr/>
        </p:nvSpPr>
        <p:spPr>
          <a:xfrm>
            <a:off x="11674400" y="3631962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aseline="30000" dirty="0"/>
              <a:t>2</a:t>
            </a:r>
            <a:endParaRPr lang="en-US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AC8B478-8965-F343-9496-2FCFB535C982}"/>
              </a:ext>
            </a:extLst>
          </p:cNvPr>
          <p:cNvSpPr/>
          <p:nvPr/>
        </p:nvSpPr>
        <p:spPr>
          <a:xfrm>
            <a:off x="7278130" y="2895081"/>
            <a:ext cx="4618756" cy="3542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A638762-E842-4C4A-8743-A62F363DDAE9}"/>
              </a:ext>
            </a:extLst>
          </p:cNvPr>
          <p:cNvSpPr txBox="1"/>
          <p:nvPr/>
        </p:nvSpPr>
        <p:spPr>
          <a:xfrm>
            <a:off x="2152650" y="6154320"/>
            <a:ext cx="7886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Malhan</a:t>
            </a:r>
            <a:r>
              <a:rPr lang="tr-TR" sz="800" dirty="0"/>
              <a:t>, S., Öksüz, E., </a:t>
            </a:r>
            <a:r>
              <a:rPr lang="tr-TR" sz="800" dirty="0" err="1"/>
              <a:t>Babineaux</a:t>
            </a:r>
            <a:r>
              <a:rPr lang="tr-TR" sz="800" dirty="0"/>
              <a:t>, S. M., Ertekin, A., &amp; </a:t>
            </a:r>
            <a:r>
              <a:rPr lang="tr-TR" sz="800" dirty="0" err="1"/>
              <a:t>Palmer</a:t>
            </a:r>
            <a:r>
              <a:rPr lang="tr-TR" sz="800" dirty="0"/>
              <a:t>, J. P. (2014). </a:t>
            </a:r>
            <a:r>
              <a:rPr lang="tr-TR" sz="800" dirty="0" err="1"/>
              <a:t>Assessment</a:t>
            </a:r>
            <a:r>
              <a:rPr lang="tr-TR" sz="800" dirty="0"/>
              <a:t> of </a:t>
            </a:r>
            <a:r>
              <a:rPr lang="tr-TR" sz="800" dirty="0" err="1"/>
              <a:t>the</a:t>
            </a:r>
            <a:r>
              <a:rPr lang="tr-TR" sz="800" dirty="0"/>
              <a:t> Direct </a:t>
            </a:r>
            <a:r>
              <a:rPr lang="tr-TR" sz="800" dirty="0" err="1"/>
              <a:t>Medical</a:t>
            </a:r>
            <a:r>
              <a:rPr lang="tr-TR" sz="800" dirty="0"/>
              <a:t> </a:t>
            </a:r>
            <a:r>
              <a:rPr lang="tr-TR" sz="800" dirty="0" err="1"/>
              <a:t>Costs</a:t>
            </a:r>
            <a:r>
              <a:rPr lang="tr-TR" sz="800" dirty="0"/>
              <a:t> of </a:t>
            </a:r>
            <a:r>
              <a:rPr lang="tr-TR" sz="800" dirty="0" err="1"/>
              <a:t>Type</a:t>
            </a:r>
            <a:r>
              <a:rPr lang="tr-TR" sz="800" dirty="0"/>
              <a:t> 2 </a:t>
            </a:r>
            <a:r>
              <a:rPr lang="tr-TR" sz="800" dirty="0" err="1"/>
              <a:t>Diabetes</a:t>
            </a:r>
            <a:r>
              <a:rPr lang="tr-TR" sz="800" dirty="0"/>
              <a:t> </a:t>
            </a:r>
            <a:r>
              <a:rPr lang="tr-TR" sz="800" dirty="0" err="1"/>
              <a:t>Mellitus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its</a:t>
            </a:r>
            <a:r>
              <a:rPr lang="tr-TR" sz="800" dirty="0"/>
              <a:t> </a:t>
            </a:r>
            <a:r>
              <a:rPr lang="tr-TR" sz="800" dirty="0" err="1"/>
              <a:t>Complications</a:t>
            </a:r>
            <a:r>
              <a:rPr lang="tr-TR" sz="800" dirty="0"/>
              <a:t> in </a:t>
            </a:r>
            <a:r>
              <a:rPr lang="tr-TR" sz="800" dirty="0" err="1"/>
              <a:t>Turkey</a:t>
            </a:r>
            <a:r>
              <a:rPr lang="tr-TR" sz="800" dirty="0"/>
              <a:t>. </a:t>
            </a:r>
            <a:r>
              <a:rPr lang="tr-TR" sz="800" i="1" dirty="0" err="1"/>
              <a:t>Turkish</a:t>
            </a:r>
            <a:r>
              <a:rPr lang="tr-TR" sz="800" i="1" dirty="0"/>
              <a:t> </a:t>
            </a:r>
            <a:r>
              <a:rPr lang="tr-TR" sz="800" i="1" dirty="0" err="1"/>
              <a:t>Journal</a:t>
            </a:r>
            <a:r>
              <a:rPr lang="tr-TR" sz="800" i="1" dirty="0"/>
              <a:t> of </a:t>
            </a:r>
            <a:r>
              <a:rPr lang="tr-TR" sz="800" i="1" dirty="0" err="1"/>
              <a:t>Endocrinology</a:t>
            </a:r>
            <a:r>
              <a:rPr lang="tr-TR" sz="800" i="1" dirty="0"/>
              <a:t> </a:t>
            </a:r>
            <a:r>
              <a:rPr lang="tr-TR" sz="800" i="1" dirty="0" err="1"/>
              <a:t>and</a:t>
            </a:r>
            <a:r>
              <a:rPr lang="tr-TR" sz="800" i="1" dirty="0"/>
              <a:t> </a:t>
            </a:r>
            <a:r>
              <a:rPr lang="tr-TR" sz="800" i="1" dirty="0" err="1"/>
              <a:t>Metabolism</a:t>
            </a:r>
            <a:r>
              <a:rPr lang="tr-TR" sz="800" dirty="0"/>
              <a:t>, </a:t>
            </a:r>
            <a:r>
              <a:rPr lang="tr-TR" sz="800" i="1" dirty="0"/>
              <a:t>18</a:t>
            </a:r>
            <a:r>
              <a:rPr lang="tr-TR" sz="800" dirty="0"/>
              <a:t>(2), 39–43. http://</a:t>
            </a:r>
            <a:r>
              <a:rPr lang="tr-TR" sz="800" dirty="0" err="1"/>
              <a:t>doi.org</a:t>
            </a:r>
            <a:r>
              <a:rPr lang="tr-TR" sz="800" dirty="0"/>
              <a:t>/10.4274/tjem.2441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657E403-2388-0947-B330-F75F9D22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49" y="1868528"/>
            <a:ext cx="5949432" cy="3445534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7AF61E43-1686-5F4E-B531-2F3BE1C7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39" y="197176"/>
            <a:ext cx="8724122" cy="60525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Diyabet Maliyet Analizi</a:t>
            </a:r>
          </a:p>
        </p:txBody>
      </p:sp>
      <p:sp>
        <p:nvSpPr>
          <p:cNvPr id="8" name="Sağ Küme Ayracı 7">
            <a:extLst>
              <a:ext uri="{FF2B5EF4-FFF2-40B4-BE49-F238E27FC236}">
                <a16:creationId xmlns:a16="http://schemas.microsoft.com/office/drawing/2014/main" id="{CBDDA631-90CF-2948-A020-BACE2EDB6729}"/>
              </a:ext>
            </a:extLst>
          </p:cNvPr>
          <p:cNvSpPr/>
          <p:nvPr/>
        </p:nvSpPr>
        <p:spPr>
          <a:xfrm>
            <a:off x="8036767" y="3107095"/>
            <a:ext cx="391886" cy="18754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BA86E27-6CD9-C345-95B2-05FDF5A313EC}"/>
              </a:ext>
            </a:extLst>
          </p:cNvPr>
          <p:cNvSpPr txBox="1"/>
          <p:nvPr/>
        </p:nvSpPr>
        <p:spPr>
          <a:xfrm>
            <a:off x="8671250" y="3721655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accent1"/>
                </a:solidFill>
              </a:rPr>
              <a:t>% 73</a:t>
            </a:r>
          </a:p>
        </p:txBody>
      </p:sp>
    </p:spTree>
    <p:extLst>
      <p:ext uri="{BB962C8B-B14F-4D97-AF65-F5344CB8AC3E}">
        <p14:creationId xmlns:p14="http://schemas.microsoft.com/office/powerpoint/2010/main" val="9592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1702</Words>
  <Application>Microsoft Macintosh PowerPoint</Application>
  <PresentationFormat>Geniş ekran</PresentationFormat>
  <Paragraphs>434</Paragraphs>
  <Slides>36</Slides>
  <Notes>9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Wingdings</vt:lpstr>
      <vt:lpstr>Wingdings 2</vt:lpstr>
      <vt:lpstr>Office Teması</vt:lpstr>
      <vt:lpstr>Diyabete genel bakış</vt:lpstr>
      <vt:lpstr>Diyabet nedir?</vt:lpstr>
      <vt:lpstr>Diyabetin sınıflaması…</vt:lpstr>
      <vt:lpstr>Dünyada diyabet sıklığı…</vt:lpstr>
      <vt:lpstr>Dünyada diyabet sıklığı…</vt:lpstr>
      <vt:lpstr>Ülkemizde durum nasıl?</vt:lpstr>
      <vt:lpstr>Diyabete bağlı ölüm sıklığı…</vt:lpstr>
      <vt:lpstr>Türkiye’de diyabetin maliyeti…</vt:lpstr>
      <vt:lpstr>Diyabet Maliyet Analizi</vt:lpstr>
      <vt:lpstr>2019 - Sağlık Bütçe Payı</vt:lpstr>
      <vt:lpstr>Diyabet tanısını nasıl koyuyoruz?</vt:lpstr>
      <vt:lpstr>Diyabet tanısını nasıl koyuyoruz?</vt:lpstr>
      <vt:lpstr>Diyabet önemli komplikasyonlara neden olur…</vt:lpstr>
      <vt:lpstr>Diyabetin komplikasyonları</vt:lpstr>
      <vt:lpstr>Komplikasyonlar ne zaman taranır?</vt:lpstr>
      <vt:lpstr>İyi Glisemik Kontrol = Daha Az Komplikasyon</vt:lpstr>
      <vt:lpstr> Tedavi hedeflerimiz… </vt:lpstr>
      <vt:lpstr>Tedavi hedeflerimiz…</vt:lpstr>
      <vt:lpstr>Hedefleri tutturabiliyor muyuz?</vt:lpstr>
      <vt:lpstr>Tip 1 DM metabolik kontrol..</vt:lpstr>
      <vt:lpstr>Diyabet ve Obezite..</vt:lpstr>
      <vt:lpstr>Diyabet ve Obezite..</vt:lpstr>
      <vt:lpstr>Diyabet ve Hipertansiyon</vt:lpstr>
      <vt:lpstr>Diyabet ve kolesterol yüksekliği</vt:lpstr>
      <vt:lpstr>Diyabet ve kolesterol yüksekliği</vt:lpstr>
      <vt:lpstr>Diyabet ve kolesterol yüksekliği</vt:lpstr>
      <vt:lpstr>Tedavide kullanılan ilaçlar…</vt:lpstr>
      <vt:lpstr>Oral antidiyabetikler (OAD)</vt:lpstr>
      <vt:lpstr>Oral antidiyabetikler (OAD)</vt:lpstr>
      <vt:lpstr>Diyabette insulin tedavisi</vt:lpstr>
      <vt:lpstr>Diyabette insulin tedavisi</vt:lpstr>
      <vt:lpstr>Diyabette insulin tedavisi</vt:lpstr>
      <vt:lpstr>Yeni nesil insülinler</vt:lpstr>
      <vt:lpstr>Diğer enjektabl tedaviler (GLP-1 agonistleri)</vt:lpstr>
      <vt:lpstr>Koruyucu önlemler</vt:lpstr>
      <vt:lpstr>Teşekkürler…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Diyabete güncel bakış</dc:title>
  <dc:creator>Microsoft Office User</dc:creator>
  <cp:lastModifiedBy>Microsoft Office User</cp:lastModifiedBy>
  <cp:revision>19</cp:revision>
  <dcterms:created xsi:type="dcterms:W3CDTF">2022-12-14T19:14:54Z</dcterms:created>
  <dcterms:modified xsi:type="dcterms:W3CDTF">2025-01-24T08:14:52Z</dcterms:modified>
</cp:coreProperties>
</file>