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8" r:id="rId5"/>
    <p:sldId id="26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57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12/7/2024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12/7/2024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7A6A841-7728-2ECB-1880-657F7A2BEC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z="4400" dirty="0">
                <a:solidFill>
                  <a:srgbClr val="7030A0"/>
                </a:solidFill>
              </a:rPr>
              <a:t>Diyabetik ayak bakımı ve koruma yöntemleri 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235053F-4C25-C258-42B7-9EC2D679C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3313" y="4342420"/>
            <a:ext cx="8045373" cy="2149820"/>
          </a:xfrm>
        </p:spPr>
        <p:txBody>
          <a:bodyPr>
            <a:normAutofit/>
          </a:bodyPr>
          <a:lstStyle/>
          <a:p>
            <a:r>
              <a:rPr lang="tr-TR" dirty="0" err="1">
                <a:solidFill>
                  <a:srgbClr val="7030A0"/>
                </a:solidFill>
              </a:rPr>
              <a:t>Uzm.DR.ESRA</a:t>
            </a:r>
            <a:r>
              <a:rPr lang="tr-TR" dirty="0">
                <a:solidFill>
                  <a:srgbClr val="7030A0"/>
                </a:solidFill>
              </a:rPr>
              <a:t> Eraslan AYDEMİR</a:t>
            </a:r>
          </a:p>
          <a:p>
            <a:endParaRPr lang="tr-TR" dirty="0">
              <a:solidFill>
                <a:srgbClr val="7030A0"/>
              </a:solidFill>
            </a:endParaRPr>
          </a:p>
          <a:p>
            <a:r>
              <a:rPr lang="tr-TR" dirty="0">
                <a:solidFill>
                  <a:srgbClr val="7030A0"/>
                </a:solidFill>
              </a:rPr>
              <a:t>ANKARA ÜNİVERSİTESİ TIP FAKÜLTESİ</a:t>
            </a:r>
          </a:p>
          <a:p>
            <a:r>
              <a:rPr lang="tr-TR" dirty="0">
                <a:solidFill>
                  <a:srgbClr val="7030A0"/>
                </a:solidFill>
              </a:rPr>
              <a:t>ENDOKRİNOLOJİ VE METABOLİZMA HASTALIKLARI BİLİM DALI</a:t>
            </a:r>
          </a:p>
        </p:txBody>
      </p:sp>
    </p:spTree>
    <p:extLst>
      <p:ext uri="{BB962C8B-B14F-4D97-AF65-F5344CB8AC3E}">
        <p14:creationId xmlns:p14="http://schemas.microsoft.com/office/powerpoint/2010/main" val="4087732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D07013F-BD1B-7573-DF29-266DBB503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7030A0"/>
                </a:solidFill>
              </a:rPr>
              <a:t>Diyabet hastasında ayak bakımı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64D17C4-C116-BD30-3FEB-B6AFAC856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62456"/>
            <a:ext cx="10178322" cy="4937759"/>
          </a:xfrm>
        </p:spPr>
        <p:txBody>
          <a:bodyPr>
            <a:noAutofit/>
          </a:bodyPr>
          <a:lstStyle/>
          <a:p>
            <a:r>
              <a:rPr lang="tr-TR" sz="1800" b="1" dirty="0">
                <a:solidFill>
                  <a:srgbClr val="0070C0"/>
                </a:solidFill>
                <a:latin typeface="Constantia" panose="02030602050306030303" pitchFamily="18" charset="0"/>
              </a:rPr>
              <a:t>Ayakkabılar giyilmeden önce silkelenmelidir.</a:t>
            </a:r>
          </a:p>
          <a:p>
            <a:endParaRPr lang="tr-TR" sz="18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r>
              <a:rPr lang="tr-TR" sz="1800" dirty="0">
                <a:solidFill>
                  <a:schemeClr val="tx1"/>
                </a:solidFill>
                <a:latin typeface="Constantia" panose="02030602050306030303" pitchFamily="18" charset="0"/>
              </a:rPr>
              <a:t>Terletmeyen (pamuk /yünlü) dikişsiz çoraplar giyilmeli, çorap lastikleri sıkı olmamalı, </a:t>
            </a:r>
            <a:r>
              <a:rPr lang="tr-TR" sz="1800" b="1" dirty="0">
                <a:solidFill>
                  <a:srgbClr val="0070C0"/>
                </a:solidFill>
                <a:latin typeface="Constantia" panose="02030602050306030303" pitchFamily="18" charset="0"/>
              </a:rPr>
              <a:t>çorapsız ayakkabı giyilmemelidir.</a:t>
            </a:r>
          </a:p>
          <a:p>
            <a:pPr marL="0" indent="0">
              <a:buNone/>
            </a:pPr>
            <a:endParaRPr lang="tr-TR" sz="1800" b="1" dirty="0">
              <a:solidFill>
                <a:srgbClr val="0070C0"/>
              </a:solidFill>
              <a:latin typeface="Constantia" panose="02030602050306030303" pitchFamily="18" charset="0"/>
            </a:endParaRPr>
          </a:p>
          <a:p>
            <a:r>
              <a:rPr lang="tr-TR" sz="1800" dirty="0">
                <a:solidFill>
                  <a:schemeClr val="tx1"/>
                </a:solidFill>
                <a:latin typeface="Constantia" panose="02030602050306030303" pitchFamily="18" charset="0"/>
              </a:rPr>
              <a:t>Çorap lastikleri gerekirse bir makas yardımıyla kesilerek genişletilmelidir(diyabetik çoraplar tercih edilebilir).</a:t>
            </a:r>
          </a:p>
          <a:p>
            <a:endParaRPr lang="tr-TR" sz="18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r>
              <a:rPr lang="tr-TR" sz="1800" b="1" dirty="0">
                <a:solidFill>
                  <a:srgbClr val="0070C0"/>
                </a:solidFill>
                <a:latin typeface="Constantia" panose="02030602050306030303" pitchFamily="18" charset="0"/>
              </a:rPr>
              <a:t>Ayaklar hiç bir sebeple ısı kaynağına (soba, </a:t>
            </a:r>
            <a:r>
              <a:rPr lang="tr-TR" sz="1800" b="1" dirty="0" err="1">
                <a:solidFill>
                  <a:srgbClr val="0070C0"/>
                </a:solidFill>
                <a:latin typeface="Constantia" panose="02030602050306030303" pitchFamily="18" charset="0"/>
              </a:rPr>
              <a:t>elektirikli</a:t>
            </a:r>
            <a:r>
              <a:rPr lang="tr-TR" sz="1800" b="1" dirty="0">
                <a:solidFill>
                  <a:srgbClr val="0070C0"/>
                </a:solidFill>
                <a:latin typeface="Constantia" panose="02030602050306030303" pitchFamily="18" charset="0"/>
              </a:rPr>
              <a:t> ısıtıcı, kalorifer peteği, sıcak su torbası, fön makinesi) yaklaştırılmamalı, sıcak suya tutulmamalıdır.</a:t>
            </a:r>
          </a:p>
          <a:p>
            <a:endParaRPr lang="tr-TR" sz="18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r>
              <a:rPr lang="tr-TR" sz="1800" dirty="0">
                <a:solidFill>
                  <a:schemeClr val="tx1"/>
                </a:solidFill>
                <a:latin typeface="Constantia" panose="02030602050306030303" pitchFamily="18" charset="0"/>
              </a:rPr>
              <a:t>Deniz tatili yapılacaksa mutlaka </a:t>
            </a:r>
            <a:r>
              <a:rPr lang="tr-TR" sz="1800" b="1" dirty="0">
                <a:solidFill>
                  <a:srgbClr val="0070C0"/>
                </a:solidFill>
                <a:latin typeface="Constantia" panose="02030602050306030303" pitchFamily="18" charset="0"/>
              </a:rPr>
              <a:t>deniz ayakkabısı giyilmelidir.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2F42385-576B-685A-B810-E3F6BB848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88" y="1005840"/>
            <a:ext cx="1819050" cy="1197863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9AEF8D39-F7FE-7E27-E9A3-CF12C7181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0507" y="4882900"/>
            <a:ext cx="3544010" cy="229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563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E9C47F8-3994-7602-56CF-1FDF1948D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7030A0"/>
                </a:solidFill>
              </a:rPr>
              <a:t>Diyabet hastasında ayak bakımı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30E3625-69CC-1457-6554-1FE664568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35025"/>
            <a:ext cx="10178322" cy="4544568"/>
          </a:xfrm>
        </p:spPr>
        <p:txBody>
          <a:bodyPr/>
          <a:lstStyle/>
          <a:p>
            <a:r>
              <a:rPr lang="tr-TR" dirty="0">
                <a:solidFill>
                  <a:schemeClr val="tx1"/>
                </a:solidFill>
                <a:latin typeface="Constantia" panose="02030602050306030303" pitchFamily="18" charset="0"/>
              </a:rPr>
              <a:t>Hiçbir sebeple ayaktan </a:t>
            </a:r>
            <a:r>
              <a:rPr lang="tr-TR" b="1" dirty="0">
                <a:solidFill>
                  <a:srgbClr val="0070C0"/>
                </a:solidFill>
                <a:latin typeface="Constantia" panose="02030602050306030303" pitchFamily="18" charset="0"/>
              </a:rPr>
              <a:t>deri, sivilce, tırnak, yara kabuğu, nasır koparılmamalıdır.</a:t>
            </a:r>
          </a:p>
          <a:p>
            <a:endParaRPr lang="tr-TR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r>
              <a:rPr lang="tr-TR" dirty="0">
                <a:solidFill>
                  <a:schemeClr val="tx1"/>
                </a:solidFill>
                <a:latin typeface="Constantia" panose="02030602050306030303" pitchFamily="18" charset="0"/>
              </a:rPr>
              <a:t>Ayakla ilgili en ufak değişiklik fark edilip </a:t>
            </a:r>
            <a:r>
              <a:rPr lang="tr-TR" b="1" dirty="0">
                <a:solidFill>
                  <a:srgbClr val="0070C0"/>
                </a:solidFill>
                <a:latin typeface="Constantia" panose="02030602050306030303" pitchFamily="18" charset="0"/>
              </a:rPr>
              <a:t>önemsenmelidir.</a:t>
            </a:r>
          </a:p>
          <a:p>
            <a:pPr marL="0" indent="0">
              <a:buNone/>
            </a:pPr>
            <a:endParaRPr lang="tr-TR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r>
              <a:rPr lang="tr-TR" dirty="0">
                <a:solidFill>
                  <a:schemeClr val="tx1"/>
                </a:solidFill>
                <a:latin typeface="Constantia" panose="02030602050306030303" pitchFamily="18" charset="0"/>
              </a:rPr>
              <a:t>Ayaklar her gün yara ve zedelenmeler yönünden gerekirse </a:t>
            </a:r>
            <a:r>
              <a:rPr lang="tr-TR" b="1" dirty="0">
                <a:solidFill>
                  <a:srgbClr val="0070C0"/>
                </a:solidFill>
                <a:latin typeface="Constantia" panose="02030602050306030303" pitchFamily="18" charset="0"/>
              </a:rPr>
              <a:t>ayna ile kontrol edilmeli</a:t>
            </a:r>
            <a:r>
              <a:rPr lang="tr-TR" dirty="0">
                <a:solidFill>
                  <a:schemeClr val="tx1"/>
                </a:solidFill>
                <a:latin typeface="Constantia" panose="02030602050306030303" pitchFamily="18" charset="0"/>
              </a:rPr>
              <a:t>, en küçük yaralanmalarda bile doktora danışılmalıdır.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DCA189B-F17C-295B-ADB3-2D2A8925A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205" y="4095033"/>
            <a:ext cx="3240402" cy="2022301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6131E6C8-661E-1CE1-2402-D59AF3143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7796" y="4095032"/>
            <a:ext cx="3007999" cy="202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44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0DC919D-ED95-24D3-3058-D50857E42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7030A0"/>
                </a:solidFill>
              </a:rPr>
              <a:t>Diyabet hastasında ayak bakımı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E5E23C8-C940-AF3E-A6A9-2DFDA1301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endParaRPr lang="tr-TR" sz="1800" b="0" i="0" u="none" strike="noStrike" baseline="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r>
              <a:rPr lang="tr-TR" b="0" i="0" u="none" strike="noStrike" baseline="0" dirty="0">
                <a:solidFill>
                  <a:schemeClr val="tx1"/>
                </a:solidFill>
                <a:latin typeface="Constantia" panose="02030602050306030303" pitchFamily="18" charset="0"/>
              </a:rPr>
              <a:t>Her gün </a:t>
            </a:r>
            <a:r>
              <a:rPr lang="tr-TR" b="1" i="0" u="none" strike="noStrike" baseline="0" dirty="0">
                <a:solidFill>
                  <a:srgbClr val="0070C0"/>
                </a:solidFill>
                <a:latin typeface="Constantia" panose="02030602050306030303" pitchFamily="18" charset="0"/>
              </a:rPr>
              <a:t>ayak egzersizi </a:t>
            </a:r>
            <a:r>
              <a:rPr lang="tr-TR" b="0" i="0" u="none" strike="noStrike" baseline="0" dirty="0">
                <a:solidFill>
                  <a:schemeClr val="tx1"/>
                </a:solidFill>
                <a:latin typeface="Constantia" panose="02030602050306030303" pitchFamily="18" charset="0"/>
              </a:rPr>
              <a:t>yapılmalıdır. </a:t>
            </a:r>
          </a:p>
          <a:p>
            <a:endParaRPr lang="tr-TR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r>
              <a:rPr lang="tr-TR" b="0" i="0" u="none" strike="noStrike" baseline="0" dirty="0">
                <a:solidFill>
                  <a:schemeClr val="tx1"/>
                </a:solidFill>
                <a:latin typeface="Constantia" panose="02030602050306030303" pitchFamily="18" charset="0"/>
              </a:rPr>
              <a:t>Ayak bileğini önce saat yönüne, sonra ters yöne doğru genişleyen daireler çizerek hareket ettirmek,</a:t>
            </a:r>
          </a:p>
          <a:p>
            <a:endParaRPr lang="tr-TR" b="0" i="0" u="none" strike="noStrike" baseline="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r>
              <a:rPr lang="tr-TR" b="0" i="0" u="none" strike="noStrike" baseline="0" dirty="0">
                <a:solidFill>
                  <a:schemeClr val="tx1"/>
                </a:solidFill>
                <a:latin typeface="Constantia" panose="02030602050306030303" pitchFamily="18" charset="0"/>
              </a:rPr>
              <a:t>Ayak parmaklarının altına konulacak bir </a:t>
            </a:r>
            <a:r>
              <a:rPr lang="tr-TR" b="1" i="0" u="none" strike="noStrike" baseline="0" dirty="0">
                <a:solidFill>
                  <a:srgbClr val="0070C0"/>
                </a:solidFill>
                <a:latin typeface="Constantia" panose="02030602050306030303" pitchFamily="18" charset="0"/>
              </a:rPr>
              <a:t>peçete ya da havluyu parmaklar yardımıyla kavramaya çalışmak,</a:t>
            </a:r>
          </a:p>
          <a:p>
            <a:endParaRPr lang="tr-TR" b="0" i="0" u="none" strike="noStrike" baseline="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r>
              <a:rPr lang="tr-TR" b="1" i="0" u="none" strike="noStrike" baseline="0" dirty="0">
                <a:solidFill>
                  <a:srgbClr val="0070C0"/>
                </a:solidFill>
                <a:latin typeface="Constantia" panose="02030602050306030303" pitchFamily="18" charset="0"/>
              </a:rPr>
              <a:t>Ayağı bilekten ileri ve geri hareket ettirmek </a:t>
            </a:r>
            <a:r>
              <a:rPr lang="tr-TR" b="0" i="0" u="none" strike="noStrike" baseline="0" dirty="0">
                <a:solidFill>
                  <a:schemeClr val="tx1"/>
                </a:solidFill>
                <a:latin typeface="Constantia" panose="02030602050306030303" pitchFamily="18" charset="0"/>
              </a:rPr>
              <a:t>tavsiye edilen ayak egzersizlerindendir.</a:t>
            </a:r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933C6E0-3A4D-24E9-A56E-A4390C798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794" y="1161288"/>
            <a:ext cx="2714670" cy="2267712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64D19FE6-2CD6-31EE-B445-711E53BC6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9002" y="1161288"/>
            <a:ext cx="3080998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211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C835340A-B896-5881-FC1B-E8BF61ACC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576" y="0"/>
            <a:ext cx="106984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004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70F6609-E985-83F7-5136-D391DD0A3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903616"/>
          </a:xfrm>
        </p:spPr>
        <p:txBody>
          <a:bodyPr>
            <a:normAutofit/>
          </a:bodyPr>
          <a:lstStyle/>
          <a:p>
            <a:br>
              <a:rPr lang="tr-TR" dirty="0">
                <a:solidFill>
                  <a:srgbClr val="0070C0"/>
                </a:solidFill>
              </a:rPr>
            </a:br>
            <a:r>
              <a:rPr lang="tr-TR" dirty="0">
                <a:solidFill>
                  <a:srgbClr val="0070C0"/>
                </a:solidFill>
              </a:rPr>
              <a:t>sabrınız için teşekkür ederim… </a:t>
            </a:r>
          </a:p>
        </p:txBody>
      </p:sp>
      <p:pic>
        <p:nvPicPr>
          <p:cNvPr id="17" name="İçerik Yer Tutucusu 16">
            <a:extLst>
              <a:ext uri="{FF2B5EF4-FFF2-40B4-BE49-F238E27FC236}">
                <a16:creationId xmlns:a16="http://schemas.microsoft.com/office/drawing/2014/main" id="{83661511-EA58-4547-3EDF-B19D690CF0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1993392"/>
            <a:ext cx="8092440" cy="3941064"/>
          </a:xfrm>
        </p:spPr>
      </p:pic>
    </p:spTree>
    <p:extLst>
      <p:ext uri="{BB962C8B-B14F-4D97-AF65-F5344CB8AC3E}">
        <p14:creationId xmlns:p14="http://schemas.microsoft.com/office/powerpoint/2010/main" val="102167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79ACD2D-5BC9-9C99-F31D-33126947A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34935"/>
          </a:xfrm>
        </p:spPr>
        <p:txBody>
          <a:bodyPr/>
          <a:lstStyle/>
          <a:p>
            <a:r>
              <a:rPr lang="tr-TR" dirty="0">
                <a:solidFill>
                  <a:srgbClr val="FFC000"/>
                </a:solidFill>
              </a:rPr>
              <a:t>Diyabetik ayak nedir??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1EC4B90-3A84-CE50-9E59-799B6333F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197865"/>
            <a:ext cx="10178322" cy="4681728"/>
          </a:xfrm>
        </p:spPr>
        <p:txBody>
          <a:bodyPr/>
          <a:lstStyle/>
          <a:p>
            <a:pPr algn="l"/>
            <a:endParaRPr lang="tr-TR" sz="1800" b="0" i="0" u="none" strike="noStrike" baseline="0" dirty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r>
              <a:rPr lang="tr-TR" sz="2400" b="0" i="0" u="none" strike="noStrike" baseline="0" dirty="0">
                <a:solidFill>
                  <a:srgbClr val="000000"/>
                </a:solidFill>
                <a:latin typeface="Constantia" panose="02030602050306030303" pitchFamily="18" charset="0"/>
              </a:rPr>
              <a:t>Yıllar süren kan şekeri yüksekliğine bağlı olarak sinir hücrelerinde ve damarlarda meydana gelen hasarlar sonucu olur.  </a:t>
            </a:r>
          </a:p>
          <a:p>
            <a:r>
              <a:rPr lang="tr-TR" sz="2400" i="0" u="none" strike="noStrike" baseline="0" dirty="0">
                <a:solidFill>
                  <a:srgbClr val="000000"/>
                </a:solidFill>
                <a:latin typeface="Constantia" panose="02030602050306030303" pitchFamily="18" charset="0"/>
              </a:rPr>
              <a:t>Sinir uçlarındaki etkilenme; </a:t>
            </a:r>
            <a:r>
              <a:rPr lang="tr-TR" sz="2400" b="0" i="0" u="none" strike="noStrike" baseline="0" dirty="0">
                <a:solidFill>
                  <a:srgbClr val="000000"/>
                </a:solidFill>
                <a:latin typeface="Constantia" panose="02030602050306030303" pitchFamily="18" charset="0"/>
              </a:rPr>
              <a:t>ayaklarda uyuşma, karıncalanma, üşüme, yanma, ağrı ve iğnelenme gibi belirtiler ile ilk uyarılarını verebilir. </a:t>
            </a:r>
            <a:endParaRPr lang="tr-TR" sz="2400" dirty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r>
              <a:rPr lang="tr-TR" sz="2400" i="0" u="none" strike="noStrike" baseline="0" dirty="0">
                <a:solidFill>
                  <a:srgbClr val="000000"/>
                </a:solidFill>
                <a:latin typeface="Constantia" panose="02030602050306030303" pitchFamily="18" charset="0"/>
              </a:rPr>
              <a:t>Diyabetik </a:t>
            </a:r>
            <a:r>
              <a:rPr lang="tr-TR" sz="2400" i="0" u="none" strike="noStrike" baseline="0" dirty="0" err="1">
                <a:solidFill>
                  <a:srgbClr val="000000"/>
                </a:solidFill>
                <a:latin typeface="Constantia" panose="02030602050306030303" pitchFamily="18" charset="0"/>
              </a:rPr>
              <a:t>anjiyopati</a:t>
            </a:r>
            <a:r>
              <a:rPr lang="tr-TR" sz="2400" dirty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tr-TR" sz="2400" i="0" u="none" strike="noStrike" baseline="0" dirty="0">
                <a:solidFill>
                  <a:srgbClr val="000000"/>
                </a:solidFill>
                <a:latin typeface="Constantia" panose="02030602050306030303" pitchFamily="18" charset="0"/>
              </a:rPr>
              <a:t>gelişimiyle beraberse; ayak ülserleri ve açılan yaraların iyileşmesinde zorluklar görülebilir.</a:t>
            </a:r>
            <a:endParaRPr lang="tr-TR" sz="24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9073D6B-12B2-1764-D7E6-DF61BDA2B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047" y="4206240"/>
            <a:ext cx="10387583" cy="257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75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53F3878-D832-6A3E-AC10-19E12E64E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C000"/>
                </a:solidFill>
              </a:rPr>
              <a:t>Diyabetik ayak nedir??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DB6F5C1-C215-C9C1-B1D2-95E89CD38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225297"/>
            <a:ext cx="10864122" cy="4654296"/>
          </a:xfrm>
        </p:spPr>
        <p:txBody>
          <a:bodyPr>
            <a:normAutofit/>
          </a:bodyPr>
          <a:lstStyle/>
          <a:p>
            <a:r>
              <a:rPr lang="tr-TR" sz="2400">
                <a:solidFill>
                  <a:schemeClr val="tx1"/>
                </a:solidFill>
              </a:rPr>
              <a:t>Diyabetik nöropati                Ciltte kurumalar                  Vasküler yetmezlik         </a:t>
            </a:r>
          </a:p>
          <a:p>
            <a:pPr marL="0" indent="0">
              <a:buNone/>
            </a:pPr>
            <a:r>
              <a:rPr lang="tr-TR" sz="2400">
                <a:solidFill>
                  <a:schemeClr val="tx1"/>
                </a:solidFill>
              </a:rPr>
              <a:t>        duyu kaybı                                                            doku dolaşımının bozulması</a:t>
            </a:r>
            <a:endParaRPr lang="tr-TR" sz="2400" dirty="0">
              <a:solidFill>
                <a:schemeClr val="tx1"/>
              </a:solidFill>
            </a:endParaRPr>
          </a:p>
        </p:txBody>
      </p:sp>
      <p:cxnSp>
        <p:nvCxnSpPr>
          <p:cNvPr id="5" name="Düz Ok Bağlayıcısı 4">
            <a:extLst>
              <a:ext uri="{FF2B5EF4-FFF2-40B4-BE49-F238E27FC236}">
                <a16:creationId xmlns:a16="http://schemas.microsoft.com/office/drawing/2014/main" id="{EA368B05-B728-407B-2E99-1D11EB14D895}"/>
              </a:ext>
            </a:extLst>
          </p:cNvPr>
          <p:cNvCxnSpPr>
            <a:cxnSpLocks/>
          </p:cNvCxnSpPr>
          <p:nvPr/>
        </p:nvCxnSpPr>
        <p:spPr>
          <a:xfrm>
            <a:off x="3810000" y="2495550"/>
            <a:ext cx="714375" cy="8286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Düz Ok Bağlayıcısı 7">
            <a:extLst>
              <a:ext uri="{FF2B5EF4-FFF2-40B4-BE49-F238E27FC236}">
                <a16:creationId xmlns:a16="http://schemas.microsoft.com/office/drawing/2014/main" id="{80820FDB-F2C9-B982-3595-106A2D4800AD}"/>
              </a:ext>
            </a:extLst>
          </p:cNvPr>
          <p:cNvCxnSpPr>
            <a:cxnSpLocks/>
          </p:cNvCxnSpPr>
          <p:nvPr/>
        </p:nvCxnSpPr>
        <p:spPr>
          <a:xfrm>
            <a:off x="6096000" y="2200275"/>
            <a:ext cx="0" cy="11239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Düz Ok Bağlayıcısı 11">
            <a:extLst>
              <a:ext uri="{FF2B5EF4-FFF2-40B4-BE49-F238E27FC236}">
                <a16:creationId xmlns:a16="http://schemas.microsoft.com/office/drawing/2014/main" id="{56D2BC09-9461-CA40-417B-FE4754DF3274}"/>
              </a:ext>
            </a:extLst>
          </p:cNvPr>
          <p:cNvCxnSpPr>
            <a:cxnSpLocks/>
          </p:cNvCxnSpPr>
          <p:nvPr/>
        </p:nvCxnSpPr>
        <p:spPr>
          <a:xfrm flipH="1">
            <a:off x="7800975" y="2419350"/>
            <a:ext cx="838200" cy="9048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aphicFrame>
        <p:nvGraphicFramePr>
          <p:cNvPr id="15" name="Tablo 14">
            <a:extLst>
              <a:ext uri="{FF2B5EF4-FFF2-40B4-BE49-F238E27FC236}">
                <a16:creationId xmlns:a16="http://schemas.microsoft.com/office/drawing/2014/main" id="{69AF874B-2712-561D-07E7-8018116719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165685"/>
              </p:ext>
            </p:extLst>
          </p:nvPr>
        </p:nvGraphicFramePr>
        <p:xfrm>
          <a:off x="3252216" y="3574418"/>
          <a:ext cx="5736336" cy="904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6336">
                  <a:extLst>
                    <a:ext uri="{9D8B030D-6E8A-4147-A177-3AD203B41FA5}">
                      <a16:colId xmlns:a16="http://schemas.microsoft.com/office/drawing/2014/main" val="995733533"/>
                    </a:ext>
                  </a:extLst>
                </a:gridCol>
              </a:tblGrid>
              <a:tr h="904875">
                <a:tc>
                  <a:txBody>
                    <a:bodyPr/>
                    <a:lstStyle/>
                    <a:p>
                      <a:r>
                        <a:rPr lang="tr-TR" dirty="0"/>
                        <a:t> </a:t>
                      </a:r>
                    </a:p>
                    <a:p>
                      <a:r>
                        <a:rPr lang="tr-TR" dirty="0"/>
                        <a:t>                       AYAK ÜLSERİ GELİŞİMİ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92076"/>
                  </a:ext>
                </a:extLst>
              </a:tr>
            </a:tbl>
          </a:graphicData>
        </a:graphic>
      </p:graphicFrame>
      <p:cxnSp>
        <p:nvCxnSpPr>
          <p:cNvPr id="17" name="Düz Ok Bağlayıcısı 16">
            <a:extLst>
              <a:ext uri="{FF2B5EF4-FFF2-40B4-BE49-F238E27FC236}">
                <a16:creationId xmlns:a16="http://schemas.microsoft.com/office/drawing/2014/main" id="{0F34D4E9-A688-1C2C-5548-B98566650864}"/>
              </a:ext>
            </a:extLst>
          </p:cNvPr>
          <p:cNvCxnSpPr>
            <a:cxnSpLocks/>
          </p:cNvCxnSpPr>
          <p:nvPr/>
        </p:nvCxnSpPr>
        <p:spPr>
          <a:xfrm>
            <a:off x="5995416" y="4681728"/>
            <a:ext cx="0" cy="9235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aphicFrame>
        <p:nvGraphicFramePr>
          <p:cNvPr id="19" name="Tablo 18">
            <a:extLst>
              <a:ext uri="{FF2B5EF4-FFF2-40B4-BE49-F238E27FC236}">
                <a16:creationId xmlns:a16="http://schemas.microsoft.com/office/drawing/2014/main" id="{994757A1-2DCE-3F95-B7C7-B43501A657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953670"/>
              </p:ext>
            </p:extLst>
          </p:nvPr>
        </p:nvGraphicFramePr>
        <p:xfrm>
          <a:off x="3154680" y="5717033"/>
          <a:ext cx="5833872" cy="923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3872">
                  <a:extLst>
                    <a:ext uri="{9D8B030D-6E8A-4147-A177-3AD203B41FA5}">
                      <a16:colId xmlns:a16="http://schemas.microsoft.com/office/drawing/2014/main" val="430470910"/>
                    </a:ext>
                  </a:extLst>
                </a:gridCol>
              </a:tblGrid>
              <a:tr h="923543">
                <a:tc>
                  <a:txBody>
                    <a:bodyPr/>
                    <a:lstStyle/>
                    <a:p>
                      <a:r>
                        <a:rPr lang="tr-TR" dirty="0"/>
                        <a:t>                             OSTEOMYELİT </a:t>
                      </a:r>
                    </a:p>
                    <a:p>
                      <a:r>
                        <a:rPr lang="tr-TR" dirty="0"/>
                        <a:t>                                GANGREN </a:t>
                      </a:r>
                    </a:p>
                    <a:p>
                      <a:r>
                        <a:rPr lang="tr-TR" dirty="0"/>
                        <a:t>                          AMPUTASYONLAR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904308"/>
                  </a:ext>
                </a:extLst>
              </a:tr>
            </a:tbl>
          </a:graphicData>
        </a:graphic>
      </p:graphicFrame>
      <p:pic>
        <p:nvPicPr>
          <p:cNvPr id="23" name="Resim 22">
            <a:extLst>
              <a:ext uri="{FF2B5EF4-FFF2-40B4-BE49-F238E27FC236}">
                <a16:creationId xmlns:a16="http://schemas.microsoft.com/office/drawing/2014/main" id="{ED53223B-219F-408B-3D74-90208647D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30" y="2300569"/>
            <a:ext cx="2779771" cy="1594775"/>
          </a:xfrm>
          <a:prstGeom prst="rect">
            <a:avLst/>
          </a:prstGeom>
        </p:spPr>
      </p:pic>
      <p:pic>
        <p:nvPicPr>
          <p:cNvPr id="27" name="Resim 26">
            <a:extLst>
              <a:ext uri="{FF2B5EF4-FFF2-40B4-BE49-F238E27FC236}">
                <a16:creationId xmlns:a16="http://schemas.microsoft.com/office/drawing/2014/main" id="{536D4604-12CE-94D2-6067-E58F4A1E8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8552" y="2124710"/>
            <a:ext cx="2871216" cy="1770634"/>
          </a:xfrm>
          <a:prstGeom prst="rect">
            <a:avLst/>
          </a:prstGeom>
        </p:spPr>
      </p:pic>
      <p:pic>
        <p:nvPicPr>
          <p:cNvPr id="29" name="Resim 28">
            <a:extLst>
              <a:ext uri="{FF2B5EF4-FFF2-40B4-BE49-F238E27FC236}">
                <a16:creationId xmlns:a16="http://schemas.microsoft.com/office/drawing/2014/main" id="{3D9D27FE-5103-7FFC-4EA5-EA88DCF36A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8552" y="3895344"/>
            <a:ext cx="3026664" cy="3167757"/>
          </a:xfrm>
          <a:prstGeom prst="rect">
            <a:avLst/>
          </a:prstGeom>
        </p:spPr>
      </p:pic>
      <p:pic>
        <p:nvPicPr>
          <p:cNvPr id="31" name="Resim 30">
            <a:extLst>
              <a:ext uri="{FF2B5EF4-FFF2-40B4-BE49-F238E27FC236}">
                <a16:creationId xmlns:a16="http://schemas.microsoft.com/office/drawing/2014/main" id="{5943DB28-21EA-3CED-7426-E61E2FC0F7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930" y="3895344"/>
            <a:ext cx="2685277" cy="177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008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DCAABAC9-D917-9F29-52A1-28269A849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792" y="0"/>
            <a:ext cx="1126540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936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60CF95D-83E2-31D3-34F1-A10F3C1AA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92D050"/>
                </a:solidFill>
              </a:rPr>
              <a:t>Diyabetik ayakta,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581B1EC-DDD1-C1E0-DE49-F329BE195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425695"/>
          </a:xfrm>
        </p:spPr>
        <p:txBody>
          <a:bodyPr>
            <a:normAutofit/>
          </a:bodyPr>
          <a:lstStyle/>
          <a:p>
            <a:r>
              <a:rPr lang="tr-TR" sz="3600" dirty="0">
                <a:solidFill>
                  <a:schemeClr val="tx1"/>
                </a:solidFill>
                <a:latin typeface="Constantia" panose="02030602050306030303" pitchFamily="18" charset="0"/>
              </a:rPr>
              <a:t>Asıl önemli olan </a:t>
            </a:r>
            <a:r>
              <a:rPr lang="tr-TR" sz="3600" b="1" dirty="0">
                <a:solidFill>
                  <a:srgbClr val="7030A0"/>
                </a:solidFill>
                <a:latin typeface="Constantia" panose="02030602050306030303" pitchFamily="18" charset="0"/>
              </a:rPr>
              <a:t>ayakları </a:t>
            </a:r>
          </a:p>
          <a:p>
            <a:pPr marL="0" indent="0">
              <a:buNone/>
            </a:pPr>
            <a:r>
              <a:rPr lang="tr-TR" sz="3600" b="1" dirty="0">
                <a:solidFill>
                  <a:srgbClr val="7030A0"/>
                </a:solidFill>
                <a:latin typeface="Constantia" panose="02030602050306030303" pitchFamily="18" charset="0"/>
              </a:rPr>
              <a:t>korumak </a:t>
            </a:r>
            <a:r>
              <a:rPr lang="tr-TR" sz="3600" dirty="0">
                <a:solidFill>
                  <a:schemeClr val="tx1"/>
                </a:solidFill>
                <a:latin typeface="Constantia" panose="02030602050306030303" pitchFamily="18" charset="0"/>
              </a:rPr>
              <a:t>ve </a:t>
            </a:r>
            <a:r>
              <a:rPr lang="tr-TR" sz="3600" b="1" dirty="0">
                <a:solidFill>
                  <a:srgbClr val="7030A0"/>
                </a:solidFill>
                <a:latin typeface="Constantia" panose="02030602050306030303" pitchFamily="18" charset="0"/>
              </a:rPr>
              <a:t>yara gelişmesini </a:t>
            </a:r>
          </a:p>
          <a:p>
            <a:pPr marL="0" indent="0">
              <a:buNone/>
            </a:pPr>
            <a:r>
              <a:rPr lang="tr-TR" sz="3600" b="1" dirty="0">
                <a:solidFill>
                  <a:srgbClr val="7030A0"/>
                </a:solidFill>
                <a:latin typeface="Constantia" panose="02030602050306030303" pitchFamily="18" charset="0"/>
              </a:rPr>
              <a:t>engellemektir. </a:t>
            </a:r>
          </a:p>
          <a:p>
            <a:pPr marL="0" indent="0">
              <a:buNone/>
            </a:pPr>
            <a:endParaRPr lang="tr-TR" sz="3600" b="1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tr-TR" sz="3600" b="1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r>
              <a:rPr lang="tr-TR" sz="3600" b="1" dirty="0">
                <a:solidFill>
                  <a:srgbClr val="7030A0"/>
                </a:solidFill>
                <a:latin typeface="Constantia" panose="02030602050306030303" pitchFamily="18" charset="0"/>
              </a:rPr>
              <a:t>Önleme, ucuz, kolay ve organ koruyucudur. 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E0610E21-50F8-6787-31EA-2D3321444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3216" y="0"/>
            <a:ext cx="4748783" cy="579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70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871D13F-07B1-9EF1-C9A2-17E6E2914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7030A0"/>
                </a:solidFill>
              </a:rPr>
              <a:t>Diyabet hastasında ayak bakımı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5C8A8E4-EE77-4E8F-A6FA-3E7FD38F1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71601"/>
            <a:ext cx="10178322" cy="4507992"/>
          </a:xfrm>
        </p:spPr>
        <p:txBody>
          <a:bodyPr>
            <a:normAutofit lnSpcReduction="10000"/>
          </a:bodyPr>
          <a:lstStyle/>
          <a:p>
            <a:pPr algn="l"/>
            <a:endParaRPr lang="tr-TR" sz="1800" b="0" i="0" u="none" strike="noStrike" baseline="0" dirty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r>
              <a:rPr lang="tr-TR" sz="1800" b="0" i="0" u="none" strike="noStrike" baseline="0" dirty="0">
                <a:solidFill>
                  <a:srgbClr val="000000"/>
                </a:solidFill>
                <a:latin typeface="Constantia" panose="02030602050306030303" pitchFamily="18" charset="0"/>
              </a:rPr>
              <a:t>Diyabetli birey ayak tırnaklarını kısaltırken tırnak makası da dahil </a:t>
            </a:r>
            <a:r>
              <a:rPr lang="tr-TR" sz="1800" b="1" i="0" u="none" strike="noStrike" baseline="0" dirty="0">
                <a:solidFill>
                  <a:srgbClr val="0070C0"/>
                </a:solidFill>
                <a:latin typeface="Constantia" panose="02030602050306030303" pitchFamily="18" charset="0"/>
              </a:rPr>
              <a:t>kesici delici alet kullanmadan</a:t>
            </a:r>
            <a:r>
              <a:rPr lang="tr-TR" sz="1800" b="0" i="0" u="none" strike="noStrike" baseline="0" dirty="0">
                <a:solidFill>
                  <a:srgbClr val="000000"/>
                </a:solidFill>
                <a:latin typeface="Constantia" panose="02030602050306030303" pitchFamily="18" charset="0"/>
              </a:rPr>
              <a:t> bireye ait kişisel tırnak törpüsü ile kısaltmalıdır. </a:t>
            </a:r>
          </a:p>
          <a:p>
            <a:endParaRPr lang="tr-TR" sz="1800" b="0" i="0" u="none" strike="noStrike" baseline="0" dirty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r>
              <a:rPr lang="tr-TR" sz="1800" b="0" i="0" u="none" strike="noStrike" baseline="0" dirty="0">
                <a:solidFill>
                  <a:srgbClr val="000000"/>
                </a:solidFill>
                <a:latin typeface="Constantia" panose="02030602050306030303" pitchFamily="18" charset="0"/>
              </a:rPr>
              <a:t>Ayak tırnakları </a:t>
            </a:r>
            <a:r>
              <a:rPr lang="tr-TR" sz="1800" b="1" i="0" u="none" strike="noStrike" baseline="0" dirty="0">
                <a:solidFill>
                  <a:srgbClr val="0070C0"/>
                </a:solidFill>
                <a:latin typeface="Constantia" panose="02030602050306030303" pitchFamily="18" charset="0"/>
              </a:rPr>
              <a:t>düz ve derin olmayacak şekilde kısaltılmalı, </a:t>
            </a:r>
            <a:r>
              <a:rPr lang="tr-TR" sz="1800" b="0" i="0" u="none" strike="noStrike" baseline="0" dirty="0">
                <a:solidFill>
                  <a:srgbClr val="000000"/>
                </a:solidFill>
                <a:latin typeface="Constantia" panose="02030602050306030303" pitchFamily="18" charset="0"/>
              </a:rPr>
              <a:t>köşeler yuvarlaklaştırılmamalıdır. </a:t>
            </a:r>
          </a:p>
          <a:p>
            <a:pPr marL="0" indent="0" algn="l">
              <a:buNone/>
            </a:pPr>
            <a:endParaRPr lang="tr-TR" sz="1800" b="0" i="0" u="none" strike="noStrike" baseline="0" dirty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r>
              <a:rPr lang="tr-TR" sz="1800" b="0" i="0" u="none" strike="noStrike" baseline="0" dirty="0">
                <a:solidFill>
                  <a:srgbClr val="000000"/>
                </a:solidFill>
                <a:latin typeface="Constantia" panose="02030602050306030303" pitchFamily="18" charset="0"/>
              </a:rPr>
              <a:t>Birey göremiyorsa ya da güçlük çekiyorsa bir </a:t>
            </a:r>
            <a:r>
              <a:rPr lang="tr-TR" sz="1800" b="1" i="0" u="none" strike="noStrike" baseline="0" dirty="0">
                <a:solidFill>
                  <a:srgbClr val="0070C0"/>
                </a:solidFill>
                <a:latin typeface="Constantia" panose="02030602050306030303" pitchFamily="18" charset="0"/>
              </a:rPr>
              <a:t>başkasından yardım istemelidir.</a:t>
            </a:r>
          </a:p>
          <a:p>
            <a:pPr marL="0" indent="0" algn="l">
              <a:buNone/>
            </a:pPr>
            <a:endParaRPr lang="tr-TR" sz="1800" b="0" i="0" u="none" strike="noStrike" baseline="0" dirty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r>
              <a:rPr lang="tr-TR" sz="1800" b="1" i="0" u="none" strike="noStrike" baseline="0" dirty="0">
                <a:solidFill>
                  <a:srgbClr val="0070C0"/>
                </a:solidFill>
                <a:latin typeface="Constantia" panose="02030602050306030303" pitchFamily="18" charset="0"/>
              </a:rPr>
              <a:t>Ayaklar her gün ılık su ve sabunla yıkanmalı</a:t>
            </a:r>
            <a:r>
              <a:rPr lang="tr-TR" sz="1800" b="0" i="0" u="none" strike="noStrike" baseline="0" dirty="0">
                <a:solidFill>
                  <a:srgbClr val="000000"/>
                </a:solidFill>
                <a:latin typeface="Constantia" panose="02030602050306030303" pitchFamily="18" charset="0"/>
              </a:rPr>
              <a:t>, suyun ısısı ayak ve el dışında bir bölge ile kontrol edilmelidir.</a:t>
            </a:r>
          </a:p>
          <a:p>
            <a:pPr algn="l"/>
            <a:endParaRPr lang="tr-TR" sz="1800" b="0" i="0" u="none" strike="noStrike" baseline="0" dirty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r>
              <a:rPr lang="tr-TR" sz="1800" b="0" i="0" u="none" strike="noStrike" baseline="0" dirty="0">
                <a:solidFill>
                  <a:srgbClr val="000000"/>
                </a:solidFill>
                <a:latin typeface="Constantia" panose="02030602050306030303" pitchFamily="18" charset="0"/>
              </a:rPr>
              <a:t>Ayak geneli ve özellikle ayak parmak araları </a:t>
            </a:r>
            <a:r>
              <a:rPr lang="tr-TR" sz="1800" b="1" i="0" u="none" strike="noStrike" baseline="0" dirty="0">
                <a:solidFill>
                  <a:srgbClr val="0070C0"/>
                </a:solidFill>
                <a:latin typeface="Constantia" panose="02030602050306030303" pitchFamily="18" charset="0"/>
              </a:rPr>
              <a:t>yumuşak bir havlu veya peçete ile kurulanmalıdır. </a:t>
            </a:r>
          </a:p>
          <a:p>
            <a:pPr marL="0" indent="0">
              <a:buNone/>
            </a:pPr>
            <a:endParaRPr lang="tr-TR" sz="1800" b="0" i="0" u="none" strike="noStrike" baseline="0" dirty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tr-TR" sz="1800" b="0" i="0" u="none" strike="noStrike" baseline="0" dirty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0661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5EB3F6E-390C-E5E5-B7D0-8B40CCBE3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7030A0"/>
                </a:solidFill>
              </a:rPr>
              <a:t>Diyabet hastasında ayak bakımı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F62FCDC-EF4F-8B01-A2F0-C16F6D34E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tr-TR" sz="1800" b="0" i="0" u="none" strike="noStrike" baseline="0" dirty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r>
              <a:rPr lang="tr-TR" sz="1800" b="0" i="0" u="none" strike="noStrike" baseline="0" dirty="0">
                <a:solidFill>
                  <a:srgbClr val="000000"/>
                </a:solidFill>
                <a:latin typeface="Constantia" panose="02030602050306030303" pitchFamily="18" charset="0"/>
              </a:rPr>
              <a:t>Ayakta çatlakların/</a:t>
            </a:r>
            <a:r>
              <a:rPr lang="tr-TR" sz="1800" b="0" i="0" u="none" strike="noStrike" baseline="0" dirty="0" err="1">
                <a:solidFill>
                  <a:srgbClr val="000000"/>
                </a:solidFill>
                <a:latin typeface="Constantia" panose="02030602050306030303" pitchFamily="18" charset="0"/>
              </a:rPr>
              <a:t>ragatların</a:t>
            </a:r>
            <a:r>
              <a:rPr lang="tr-TR" sz="1800" b="0" i="0" u="none" strike="noStrike" baseline="0" dirty="0">
                <a:solidFill>
                  <a:srgbClr val="000000"/>
                </a:solidFill>
                <a:latin typeface="Constantia" panose="02030602050306030303" pitchFamily="18" charset="0"/>
              </a:rPr>
              <a:t> n</a:t>
            </a:r>
            <a:r>
              <a:rPr lang="tr-TR" sz="1800" dirty="0">
                <a:solidFill>
                  <a:srgbClr val="000000"/>
                </a:solidFill>
                <a:latin typeface="Constantia" panose="02030602050306030303" pitchFamily="18" charset="0"/>
              </a:rPr>
              <a:t>için </a:t>
            </a:r>
            <a:r>
              <a:rPr lang="tr-TR" sz="1800" b="1" dirty="0">
                <a:solidFill>
                  <a:srgbClr val="0070C0"/>
                </a:solidFill>
                <a:latin typeface="Constantia" panose="02030602050306030303" pitchFamily="18" charset="0"/>
              </a:rPr>
              <a:t>düzenli olarak yumuşatıcı </a:t>
            </a:r>
            <a:r>
              <a:rPr lang="tr-TR" sz="1800" b="1">
                <a:solidFill>
                  <a:srgbClr val="0070C0"/>
                </a:solidFill>
                <a:latin typeface="Constantia" panose="02030602050306030303" pitchFamily="18" charset="0"/>
              </a:rPr>
              <a:t>krem kullanılmalıdır</a:t>
            </a:r>
            <a:r>
              <a:rPr lang="tr-TR" sz="1800">
                <a:solidFill>
                  <a:srgbClr val="000000"/>
                </a:solidFill>
                <a:latin typeface="Constantia" panose="02030602050306030303" pitchFamily="18" charset="0"/>
              </a:rPr>
              <a:t>. </a:t>
            </a:r>
            <a:r>
              <a:rPr lang="tr-TR" sz="1800" b="0" i="0" u="none" strike="noStrike" baseline="0" dirty="0" err="1">
                <a:solidFill>
                  <a:srgbClr val="000000"/>
                </a:solidFill>
                <a:latin typeface="Constantia" panose="02030602050306030303" pitchFamily="18" charset="0"/>
              </a:rPr>
              <a:t>lenebilmesi</a:t>
            </a:r>
            <a:r>
              <a:rPr lang="tr-TR" sz="1800" b="0" i="0" u="none" strike="noStrike" baseline="0" dirty="0">
                <a:solidFill>
                  <a:srgbClr val="000000"/>
                </a:solidFill>
                <a:latin typeface="Constantia" panose="02030602050306030303" pitchFamily="18" charset="0"/>
              </a:rPr>
              <a:t> Nemlendirici krem ayak parmak aralarına sürülmemelidir.</a:t>
            </a:r>
          </a:p>
          <a:p>
            <a:pPr marL="0" indent="0" algn="l">
              <a:buNone/>
            </a:pPr>
            <a:endParaRPr lang="tr-TR" sz="1800" b="0" i="0" u="none" strike="noStrike" baseline="0" dirty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r>
              <a:rPr lang="tr-TR" sz="1800" b="0" i="0" u="none" strike="noStrike" baseline="0" dirty="0">
                <a:solidFill>
                  <a:srgbClr val="000000"/>
                </a:solidFill>
                <a:latin typeface="Constantia" panose="02030602050306030303" pitchFamily="18" charset="0"/>
              </a:rPr>
              <a:t>Topuklarda kalınlaşma/hiperkeratozu gidermek için, </a:t>
            </a:r>
            <a:r>
              <a:rPr lang="tr-TR" sz="1800" b="1" i="0" u="none" strike="noStrike" baseline="0" dirty="0">
                <a:solidFill>
                  <a:srgbClr val="0070C0"/>
                </a:solidFill>
                <a:latin typeface="Constantia" panose="02030602050306030303" pitchFamily="18" charset="0"/>
              </a:rPr>
              <a:t>ayaklar ılık suda bir süre bekletildikten sonra, hafif uygulamak kaydıyla topuk taşı/topuk törpüsü kullanılabilir. Kesici alet kullanılmamalıdır.</a:t>
            </a:r>
          </a:p>
          <a:p>
            <a:endParaRPr lang="tr-TR" sz="1800" b="0" i="0" u="none" strike="noStrike" baseline="0" dirty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76578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559EA51-CA9C-B707-D067-B6D9FFD7B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7030A0"/>
                </a:solidFill>
              </a:rPr>
              <a:t>Diyabet hastasında ayak bakımı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2668E93-95BA-84F9-0D2E-A8087F5DE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tr-TR" sz="1800" b="0" i="0" u="none" strike="noStrike" baseline="0" dirty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r>
              <a:rPr lang="tr-TR" sz="1800" b="0" i="0" u="none" strike="noStrike" baseline="0" dirty="0">
                <a:solidFill>
                  <a:srgbClr val="000000"/>
                </a:solidFill>
                <a:latin typeface="Constantia" panose="02030602050306030303" pitchFamily="18" charset="0"/>
              </a:rPr>
              <a:t>Nasırlar için mümkünse, ayak sağlığı konusunda uzmanlaşmış bölümlerden (dermatolog veya </a:t>
            </a:r>
            <a:r>
              <a:rPr lang="tr-TR" sz="1800" b="0" i="0" u="none" strike="noStrike" baseline="0" dirty="0" err="1">
                <a:solidFill>
                  <a:srgbClr val="000000"/>
                </a:solidFill>
                <a:latin typeface="Constantia" panose="02030602050306030303" pitchFamily="18" charset="0"/>
              </a:rPr>
              <a:t>podologlardan</a:t>
            </a:r>
            <a:r>
              <a:rPr lang="tr-TR" sz="1800" b="0" i="0" u="none" strike="noStrike" baseline="0" dirty="0">
                <a:solidFill>
                  <a:srgbClr val="000000"/>
                </a:solidFill>
                <a:latin typeface="Constantia" panose="02030602050306030303" pitchFamily="18" charset="0"/>
              </a:rPr>
              <a:t>) yardım alınmalıdır. </a:t>
            </a:r>
            <a:r>
              <a:rPr lang="tr-TR" sz="1800" b="1" i="0" u="none" strike="noStrike" baseline="0" dirty="0">
                <a:solidFill>
                  <a:srgbClr val="7030A0"/>
                </a:solidFill>
                <a:latin typeface="Constantia" panose="02030602050306030303" pitchFamily="18" charset="0"/>
              </a:rPr>
              <a:t>Nasırlar kesilmemeli, koparılmamalı ve nasır bantları/nasır ilacı kullanılmamalıdır.</a:t>
            </a:r>
            <a:endParaRPr lang="tr-TR" sz="1800" b="0" i="0" u="none" strike="noStrike" baseline="0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tr-TR" dirty="0"/>
          </a:p>
          <a:p>
            <a:pPr algn="l"/>
            <a:endParaRPr lang="tr-TR" sz="1800" b="0" i="0" u="none" strike="noStrike" baseline="0" dirty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r>
              <a:rPr lang="tr-TR" sz="1800" b="0" i="0" u="none" strike="noStrike" baseline="0" dirty="0">
                <a:solidFill>
                  <a:srgbClr val="000000"/>
                </a:solidFill>
                <a:latin typeface="Constantia" panose="02030602050306030303" pitchFamily="18" charset="0"/>
              </a:rPr>
              <a:t>Nasırlara evde müdahale edilecekse; yumuşak dokuya zarar vermeden, yalnızca ölü tabakayı temizleme amaçlı topuk törpüsü ile inceltilmeli, nemlendirici krem kullanılarak dokunun yumuşak kalması sağlanmalı ve nasırlı bölgede baskıyı azaltmak için </a:t>
            </a:r>
            <a:r>
              <a:rPr lang="tr-TR" sz="1800" b="1" i="0" u="none" strike="noStrike" baseline="0" dirty="0">
                <a:solidFill>
                  <a:srgbClr val="7030A0"/>
                </a:solidFill>
                <a:latin typeface="Constantia" panose="02030602050306030303" pitchFamily="18" charset="0"/>
              </a:rPr>
              <a:t>uygun ayakkabı </a:t>
            </a:r>
            <a:r>
              <a:rPr lang="tr-TR" sz="1800" b="0" i="0" u="none" strike="noStrike" baseline="0" dirty="0">
                <a:solidFill>
                  <a:srgbClr val="000000"/>
                </a:solidFill>
                <a:latin typeface="Constantia" panose="02030602050306030303" pitchFamily="18" charset="0"/>
              </a:rPr>
              <a:t>giyilmelidir.</a:t>
            </a:r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3B4E424-B46B-444B-A5ED-1178E3ABE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760" y="1056979"/>
            <a:ext cx="3209543" cy="163507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E9874ED7-6EDF-0DFD-34A9-17E63413D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9248" y="1199922"/>
            <a:ext cx="3140159" cy="149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011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8066BC6-05AC-D0D0-E6FE-C5C692162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7030A0"/>
                </a:solidFill>
              </a:rPr>
              <a:t>Diyabet hastasında ayak bakımı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702F6CF-4BDF-6D89-CE1B-8E61CC7D2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280161"/>
            <a:ext cx="10178322" cy="4599432"/>
          </a:xfrm>
        </p:spPr>
        <p:txBody>
          <a:bodyPr/>
          <a:lstStyle/>
          <a:p>
            <a:pPr algn="l"/>
            <a:endParaRPr lang="tr-TR" sz="1800" b="0" i="0" u="none" strike="noStrike" baseline="0" dirty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r>
              <a:rPr lang="tr-TR" sz="1800" b="0" i="0" u="none" strike="noStrike" baseline="0" dirty="0">
                <a:solidFill>
                  <a:srgbClr val="000000"/>
                </a:solidFill>
                <a:latin typeface="Constantia" panose="02030602050306030303" pitchFamily="18" charset="0"/>
              </a:rPr>
              <a:t>Evde </a:t>
            </a:r>
            <a:r>
              <a:rPr lang="tr-TR" sz="1800" b="1" i="0" u="none" strike="noStrike" baseline="0" dirty="0">
                <a:solidFill>
                  <a:srgbClr val="0070C0"/>
                </a:solidFill>
                <a:latin typeface="Constantia" panose="02030602050306030303" pitchFamily="18" charset="0"/>
              </a:rPr>
              <a:t>dahi çıplak ayakla basılmamalı </a:t>
            </a:r>
            <a:r>
              <a:rPr lang="tr-TR" sz="1800" b="0" i="0" u="none" strike="noStrike" baseline="0" dirty="0">
                <a:solidFill>
                  <a:srgbClr val="000000"/>
                </a:solidFill>
                <a:latin typeface="Constantia" panose="02030602050306030303" pitchFamily="18" charset="0"/>
              </a:rPr>
              <a:t>ve özellikle önü </a:t>
            </a:r>
            <a:r>
              <a:rPr lang="tr-TR" sz="1800" b="1" i="0" u="none" strike="noStrike" baseline="0" dirty="0">
                <a:solidFill>
                  <a:srgbClr val="0070C0"/>
                </a:solidFill>
                <a:latin typeface="Constantia" panose="02030602050306030303" pitchFamily="18" charset="0"/>
              </a:rPr>
              <a:t>kapalı terlik </a:t>
            </a:r>
            <a:r>
              <a:rPr lang="tr-TR" sz="1800" b="0" i="0" u="none" strike="noStrike" baseline="0" dirty="0">
                <a:solidFill>
                  <a:srgbClr val="000000"/>
                </a:solidFill>
                <a:latin typeface="Constantia" panose="02030602050306030303" pitchFamily="18" charset="0"/>
              </a:rPr>
              <a:t>giyilmelidir.</a:t>
            </a:r>
          </a:p>
          <a:p>
            <a:endParaRPr lang="tr-TR" sz="1800" b="0" i="0" u="none" strike="noStrike" baseline="0" dirty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r>
              <a:rPr lang="tr-TR" sz="1800" b="0" i="0" u="none" strike="noStrike" baseline="0" dirty="0">
                <a:solidFill>
                  <a:srgbClr val="000000"/>
                </a:solidFill>
                <a:latin typeface="Constantia" panose="02030602050306030303" pitchFamily="18" charset="0"/>
              </a:rPr>
              <a:t>Sıkı veya bol ayakkabıdan kaçınılmalıdır. </a:t>
            </a:r>
            <a:r>
              <a:rPr lang="tr-TR" sz="1800" b="1" i="0" u="none" strike="noStrike" baseline="0" dirty="0">
                <a:solidFill>
                  <a:srgbClr val="0070C0"/>
                </a:solidFill>
                <a:latin typeface="Constantia" panose="02030602050306030303" pitchFamily="18" charset="0"/>
              </a:rPr>
              <a:t>Dışarıda açık ayakkabı ve terlik kullanılmamalıdır.</a:t>
            </a:r>
          </a:p>
          <a:p>
            <a:endParaRPr lang="tr-TR" sz="1800" b="1" i="0" u="none" strike="noStrike" baseline="0" dirty="0">
              <a:solidFill>
                <a:srgbClr val="0070C0"/>
              </a:solidFill>
              <a:latin typeface="Constantia" panose="02030602050306030303" pitchFamily="18" charset="0"/>
            </a:endParaRPr>
          </a:p>
          <a:p>
            <a:r>
              <a:rPr lang="tr-TR" sz="1800" b="1" i="0" u="none" strike="noStrike" baseline="0" dirty="0">
                <a:solidFill>
                  <a:srgbClr val="0070C0"/>
                </a:solidFill>
                <a:latin typeface="Constantia" panose="02030602050306030303" pitchFamily="18" charset="0"/>
              </a:rPr>
              <a:t>Ayakkabıların ön kısmı </a:t>
            </a:r>
            <a:r>
              <a:rPr lang="tr-TR" sz="1800" b="1" i="0" u="none" strike="noStrike" baseline="0" dirty="0" err="1">
                <a:solidFill>
                  <a:srgbClr val="0070C0"/>
                </a:solidFill>
                <a:latin typeface="Constantia" panose="02030602050306030303" pitchFamily="18" charset="0"/>
              </a:rPr>
              <a:t>künt</a:t>
            </a:r>
            <a:r>
              <a:rPr lang="tr-TR" sz="1800" b="1" i="0" u="none" strike="noStrike" baseline="0" dirty="0">
                <a:solidFill>
                  <a:srgbClr val="0070C0"/>
                </a:solidFill>
                <a:latin typeface="Constantia" panose="02030602050306030303" pitchFamily="18" charset="0"/>
              </a:rPr>
              <a:t>, geniş ve yüksek </a:t>
            </a:r>
            <a:r>
              <a:rPr lang="tr-TR" sz="1800" b="1" i="0" u="none" strike="noStrike" baseline="0" dirty="0" err="1">
                <a:solidFill>
                  <a:srgbClr val="0070C0"/>
                </a:solidFill>
                <a:latin typeface="Constantia" panose="02030602050306030303" pitchFamily="18" charset="0"/>
              </a:rPr>
              <a:t>burunlu</a:t>
            </a:r>
            <a:r>
              <a:rPr lang="tr-TR" sz="1800" b="1" i="0" u="none" strike="noStrike" baseline="0" dirty="0">
                <a:solidFill>
                  <a:srgbClr val="0070C0"/>
                </a:solidFill>
                <a:latin typeface="Constantia" panose="02030602050306030303" pitchFamily="18" charset="0"/>
              </a:rPr>
              <a:t> olmalıdır </a:t>
            </a:r>
            <a:r>
              <a:rPr lang="tr-TR" sz="1800" b="0" i="0" u="none" strike="noStrike" baseline="0" dirty="0">
                <a:solidFill>
                  <a:srgbClr val="000000"/>
                </a:solidFill>
                <a:latin typeface="Constantia" panose="02030602050306030303" pitchFamily="18" charset="0"/>
              </a:rPr>
              <a:t>(medikallerden alınabilecek diyabetik ayakkabılar </a:t>
            </a:r>
            <a:r>
              <a:rPr lang="tr-TR" sz="1800" b="0" i="0" u="none" strike="noStrike" baseline="0" dirty="0" err="1">
                <a:solidFill>
                  <a:srgbClr val="000000"/>
                </a:solidFill>
                <a:latin typeface="Constantia" panose="02030602050306030303" pitchFamily="18" charset="0"/>
              </a:rPr>
              <a:t>tecih</a:t>
            </a:r>
            <a:r>
              <a:rPr lang="tr-TR" sz="1800" b="0" i="0" u="none" strike="noStrike" baseline="0" dirty="0">
                <a:solidFill>
                  <a:srgbClr val="000000"/>
                </a:solidFill>
                <a:latin typeface="Constantia" panose="02030602050306030303" pitchFamily="18" charset="0"/>
              </a:rPr>
              <a:t> edilebilir).</a:t>
            </a:r>
          </a:p>
          <a:p>
            <a:endParaRPr lang="tr-TR" sz="1800" b="0" i="0" u="none" strike="noStrike" baseline="0" dirty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r>
              <a:rPr lang="tr-TR" sz="1800" b="0" i="0" u="none" strike="noStrike" baseline="0" dirty="0">
                <a:solidFill>
                  <a:srgbClr val="000000"/>
                </a:solidFill>
                <a:latin typeface="Constantia" panose="02030602050306030303" pitchFamily="18" charset="0"/>
              </a:rPr>
              <a:t>Ayakkabılar yumuşak deri veya bez olmalı, </a:t>
            </a:r>
            <a:r>
              <a:rPr lang="tr-TR" sz="1800" b="1" i="0" u="none" strike="noStrike" baseline="0" dirty="0">
                <a:solidFill>
                  <a:srgbClr val="0070C0"/>
                </a:solidFill>
                <a:latin typeface="Constantia" panose="02030602050306030303" pitchFamily="18" charset="0"/>
              </a:rPr>
              <a:t>yumuşak bir tabanı olmalı</a:t>
            </a:r>
            <a:r>
              <a:rPr lang="tr-TR" sz="1800" b="0" i="0" u="none" strike="noStrike" baseline="0" dirty="0">
                <a:solidFill>
                  <a:srgbClr val="000000"/>
                </a:solidFill>
                <a:latin typeface="Constantia" panose="02030602050306030303" pitchFamily="18" charset="0"/>
              </a:rPr>
              <a:t>, içi tek parça olup deri veya </a:t>
            </a:r>
            <a:r>
              <a:rPr lang="tr-TR" sz="1800" b="1" i="0" u="none" strike="noStrike" baseline="0" dirty="0">
                <a:solidFill>
                  <a:srgbClr val="0070C0"/>
                </a:solidFill>
                <a:latin typeface="Constantia" panose="02030602050306030303" pitchFamily="18" charset="0"/>
              </a:rPr>
              <a:t>dikiş kalıntısı ele gelmemelidir.</a:t>
            </a:r>
          </a:p>
          <a:p>
            <a:endParaRPr lang="tr-TR" sz="1800" b="1" i="0" u="none" strike="noStrike" baseline="0" dirty="0">
              <a:solidFill>
                <a:srgbClr val="0070C0"/>
              </a:solidFill>
              <a:latin typeface="Constantia" panose="02030602050306030303" pitchFamily="18" charset="0"/>
            </a:endParaRPr>
          </a:p>
          <a:p>
            <a:r>
              <a:rPr lang="tr-TR" sz="1800" b="0" i="0" u="none" strike="noStrike" baseline="0" dirty="0">
                <a:solidFill>
                  <a:srgbClr val="000000"/>
                </a:solidFill>
                <a:latin typeface="Constantia" panose="02030602050306030303" pitchFamily="18" charset="0"/>
              </a:rPr>
              <a:t>Ayak şiştiğinde gevşetebilmek için </a:t>
            </a:r>
            <a:r>
              <a:rPr lang="tr-TR" sz="1800" b="1" i="0" u="none" strike="noStrike" baseline="0" dirty="0" err="1">
                <a:solidFill>
                  <a:srgbClr val="0070C0"/>
                </a:solidFill>
                <a:latin typeface="Constantia" panose="02030602050306030303" pitchFamily="18" charset="0"/>
              </a:rPr>
              <a:t>cırtcırtlı</a:t>
            </a:r>
            <a:r>
              <a:rPr lang="tr-TR" sz="1800" b="1" i="0" u="none" strike="noStrike" baseline="0" dirty="0">
                <a:solidFill>
                  <a:srgbClr val="0070C0"/>
                </a:solidFill>
                <a:latin typeface="Constantia" panose="02030602050306030303" pitchFamily="18" charset="0"/>
              </a:rPr>
              <a:t> veya bağcıklı ayakkabılar </a:t>
            </a:r>
            <a:r>
              <a:rPr lang="tr-TR" sz="1800" b="0" i="0" u="none" strike="noStrike" baseline="0" dirty="0">
                <a:solidFill>
                  <a:srgbClr val="000000"/>
                </a:solidFill>
                <a:latin typeface="Constantia" panose="02030602050306030303" pitchFamily="18" charset="0"/>
              </a:rPr>
              <a:t>tercih edilmelidir.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36914099"/>
      </p:ext>
    </p:extLst>
  </p:cSld>
  <p:clrMapOvr>
    <a:masterClrMapping/>
  </p:clrMapOvr>
</p:sld>
</file>

<file path=ppt/theme/theme1.xml><?xml version="1.0" encoding="utf-8"?>
<a:theme xmlns:a="http://schemas.openxmlformats.org/drawingml/2006/main" name="Rozet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Rozet</Template>
  <TotalTime>64</TotalTime>
  <Words>601</Words>
  <Application>Microsoft Office PowerPoint</Application>
  <PresentationFormat>Geniş ekran</PresentationFormat>
  <Paragraphs>85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9" baseType="lpstr">
      <vt:lpstr>Arial</vt:lpstr>
      <vt:lpstr>Constantia</vt:lpstr>
      <vt:lpstr>Gill Sans MT</vt:lpstr>
      <vt:lpstr>Impact</vt:lpstr>
      <vt:lpstr>Rozet</vt:lpstr>
      <vt:lpstr>Diyabetik ayak bakımı ve koruma yöntemleri </vt:lpstr>
      <vt:lpstr>Diyabetik ayak nedir??</vt:lpstr>
      <vt:lpstr>Diyabetik ayak nedir??</vt:lpstr>
      <vt:lpstr>PowerPoint Sunusu</vt:lpstr>
      <vt:lpstr>Diyabetik ayakta, </vt:lpstr>
      <vt:lpstr>Diyabet hastasında ayak bakımı</vt:lpstr>
      <vt:lpstr>Diyabet hastasında ayak bakımı</vt:lpstr>
      <vt:lpstr>Diyabet hastasında ayak bakımı</vt:lpstr>
      <vt:lpstr>Diyabet hastasında ayak bakımı</vt:lpstr>
      <vt:lpstr>Diyabet hastasında ayak bakımı</vt:lpstr>
      <vt:lpstr>Diyabet hastasında ayak bakımı</vt:lpstr>
      <vt:lpstr>Diyabet hastasında ayak bakımı</vt:lpstr>
      <vt:lpstr>PowerPoint Sunusu</vt:lpstr>
      <vt:lpstr> sabrınız için teşekkür ederim…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Esra Eraslan</dc:creator>
  <cp:lastModifiedBy>Diyabet Derneği</cp:lastModifiedBy>
  <cp:revision>17</cp:revision>
  <dcterms:created xsi:type="dcterms:W3CDTF">2024-12-05T19:10:41Z</dcterms:created>
  <dcterms:modified xsi:type="dcterms:W3CDTF">2024-12-07T07:38:03Z</dcterms:modified>
</cp:coreProperties>
</file>