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62" r:id="rId3"/>
    <p:sldId id="318" r:id="rId4"/>
    <p:sldId id="260" r:id="rId5"/>
    <p:sldId id="310" r:id="rId6"/>
    <p:sldId id="311" r:id="rId7"/>
    <p:sldId id="272" r:id="rId8"/>
    <p:sldId id="275" r:id="rId9"/>
    <p:sldId id="312" r:id="rId10"/>
    <p:sldId id="315" r:id="rId11"/>
    <p:sldId id="314" r:id="rId12"/>
    <p:sldId id="317" r:id="rId13"/>
    <p:sldId id="316" r:id="rId14"/>
    <p:sldId id="313" r:id="rId15"/>
    <p:sldId id="299" r:id="rId16"/>
    <p:sldId id="279" r:id="rId17"/>
    <p:sldId id="280" r:id="rId18"/>
    <p:sldId id="287" r:id="rId19"/>
    <p:sldId id="283" r:id="rId20"/>
    <p:sldId id="284" r:id="rId21"/>
    <p:sldId id="285" r:id="rId22"/>
    <p:sldId id="288" r:id="rId23"/>
    <p:sldId id="291" r:id="rId24"/>
    <p:sldId id="289" r:id="rId25"/>
    <p:sldId id="281" r:id="rId26"/>
    <p:sldId id="293" r:id="rId27"/>
    <p:sldId id="294" r:id="rId28"/>
    <p:sldId id="295" r:id="rId29"/>
    <p:sldId id="296" r:id="rId30"/>
    <p:sldId id="292" r:id="rId31"/>
    <p:sldId id="303" r:id="rId32"/>
    <p:sldId id="297" r:id="rId33"/>
    <p:sldId id="301" r:id="rId34"/>
    <p:sldId id="306" r:id="rId35"/>
    <p:sldId id="298" r:id="rId36"/>
    <p:sldId id="304" r:id="rId37"/>
    <p:sldId id="257" r:id="rId38"/>
    <p:sldId id="264" r:id="rId39"/>
    <p:sldId id="300" r:id="rId40"/>
    <p:sldId id="305" r:id="rId41"/>
    <p:sldId id="307" r:id="rId42"/>
    <p:sldId id="309" r:id="rId43"/>
    <p:sldId id="308" r:id="rId4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07"/>
  </p:normalViewPr>
  <p:slideViewPr>
    <p:cSldViewPr snapToGrid="0" snapToObjects="1">
      <p:cViewPr>
        <p:scale>
          <a:sx n="132" d="100"/>
          <a:sy n="132" d="100"/>
        </p:scale>
        <p:origin x="1040" y="3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8FC062-C223-864D-A573-DF74C5BF97EA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D342FD-E0EC-944D-9948-36ADF03C24CB}">
      <dgm:prSet phldrT="[Text]"/>
      <dgm:spPr/>
      <dgm:t>
        <a:bodyPr/>
        <a:lstStyle/>
        <a:p>
          <a:r>
            <a:rPr lang="en-US" dirty="0"/>
            <a:t>DM</a:t>
          </a:r>
        </a:p>
      </dgm:t>
    </dgm:pt>
    <dgm:pt modelId="{85F15046-6C63-634C-924D-D20EDCB09BA9}" type="parTrans" cxnId="{896C096B-C5E3-EE4E-A11B-2D1AA3B3ECF9}">
      <dgm:prSet/>
      <dgm:spPr/>
      <dgm:t>
        <a:bodyPr/>
        <a:lstStyle/>
        <a:p>
          <a:endParaRPr lang="en-US"/>
        </a:p>
      </dgm:t>
    </dgm:pt>
    <dgm:pt modelId="{1AB6421A-8295-9949-9044-0A91B1B33E80}" type="sibTrans" cxnId="{896C096B-C5E3-EE4E-A11B-2D1AA3B3ECF9}">
      <dgm:prSet/>
      <dgm:spPr/>
      <dgm:t>
        <a:bodyPr/>
        <a:lstStyle/>
        <a:p>
          <a:endParaRPr lang="en-US"/>
        </a:p>
      </dgm:t>
    </dgm:pt>
    <dgm:pt modelId="{A757C1EB-33CA-8445-B141-58EA57D472F5}">
      <dgm:prSet phldrT="[Text]"/>
      <dgm:spPr/>
      <dgm:t>
        <a:bodyPr/>
        <a:lstStyle/>
        <a:p>
          <a:r>
            <a:rPr lang="en-US" dirty="0" err="1"/>
            <a:t>Akut</a:t>
          </a:r>
          <a:r>
            <a:rPr lang="en-US" dirty="0"/>
            <a:t> </a:t>
          </a:r>
          <a:r>
            <a:rPr lang="en-US" dirty="0" err="1"/>
            <a:t>komplikasyonlar</a:t>
          </a:r>
          <a:endParaRPr lang="en-US" dirty="0"/>
        </a:p>
      </dgm:t>
    </dgm:pt>
    <dgm:pt modelId="{475D6CFD-138D-8A4A-ABED-6879C0A54B91}" type="parTrans" cxnId="{D07A667A-AEBF-7440-9387-BE1F38020691}">
      <dgm:prSet/>
      <dgm:spPr/>
      <dgm:t>
        <a:bodyPr/>
        <a:lstStyle/>
        <a:p>
          <a:endParaRPr lang="en-US"/>
        </a:p>
      </dgm:t>
    </dgm:pt>
    <dgm:pt modelId="{E6206502-960D-9B41-ADAD-B535079FDA08}" type="sibTrans" cxnId="{D07A667A-AEBF-7440-9387-BE1F38020691}">
      <dgm:prSet/>
      <dgm:spPr/>
      <dgm:t>
        <a:bodyPr/>
        <a:lstStyle/>
        <a:p>
          <a:endParaRPr lang="en-US"/>
        </a:p>
      </dgm:t>
    </dgm:pt>
    <dgm:pt modelId="{5ED3CEEF-F25F-DF43-ACEB-A335863A65C0}">
      <dgm:prSet phldrT="[Text]"/>
      <dgm:spPr/>
      <dgm:t>
        <a:bodyPr/>
        <a:lstStyle/>
        <a:p>
          <a:r>
            <a:rPr lang="en-US" dirty="0" err="1"/>
            <a:t>Diyabetik</a:t>
          </a:r>
          <a:r>
            <a:rPr lang="en-US" dirty="0"/>
            <a:t> </a:t>
          </a:r>
          <a:r>
            <a:rPr lang="en-US" dirty="0" err="1"/>
            <a:t>ketoasizdoz</a:t>
          </a:r>
          <a:endParaRPr lang="en-US" dirty="0"/>
        </a:p>
      </dgm:t>
    </dgm:pt>
    <dgm:pt modelId="{D2940195-CCCB-8D4E-A07C-56B756993732}" type="parTrans" cxnId="{2B7E58BD-4752-5744-B59F-154AC90D3BE0}">
      <dgm:prSet/>
      <dgm:spPr/>
      <dgm:t>
        <a:bodyPr/>
        <a:lstStyle/>
        <a:p>
          <a:endParaRPr lang="en-US"/>
        </a:p>
      </dgm:t>
    </dgm:pt>
    <dgm:pt modelId="{71A49C88-3606-B546-A52F-C636212C66C2}" type="sibTrans" cxnId="{2B7E58BD-4752-5744-B59F-154AC90D3BE0}">
      <dgm:prSet/>
      <dgm:spPr/>
      <dgm:t>
        <a:bodyPr/>
        <a:lstStyle/>
        <a:p>
          <a:endParaRPr lang="en-US"/>
        </a:p>
      </dgm:t>
    </dgm:pt>
    <dgm:pt modelId="{BB03B401-D1EF-E947-84C9-93487D5B95D3}">
      <dgm:prSet phldrT="[Text]"/>
      <dgm:spPr/>
      <dgm:t>
        <a:bodyPr/>
        <a:lstStyle/>
        <a:p>
          <a:r>
            <a:rPr lang="en-US" dirty="0" err="1"/>
            <a:t>Hiperosmolar</a:t>
          </a:r>
          <a:r>
            <a:rPr lang="en-US" dirty="0"/>
            <a:t> </a:t>
          </a:r>
          <a:r>
            <a:rPr lang="en-US" dirty="0" err="1"/>
            <a:t>hiperglisemik</a:t>
          </a:r>
          <a:r>
            <a:rPr lang="en-US" dirty="0"/>
            <a:t> durum</a:t>
          </a:r>
        </a:p>
      </dgm:t>
    </dgm:pt>
    <dgm:pt modelId="{CB0EF3CC-5845-6D41-85E2-0E4DB638FBF4}" type="parTrans" cxnId="{7BD46125-2ADE-9143-980F-8442716B3A1D}">
      <dgm:prSet/>
      <dgm:spPr/>
      <dgm:t>
        <a:bodyPr/>
        <a:lstStyle/>
        <a:p>
          <a:endParaRPr lang="en-US"/>
        </a:p>
      </dgm:t>
    </dgm:pt>
    <dgm:pt modelId="{AF1F01F1-997A-FA4F-B4DB-5561D22D7640}" type="sibTrans" cxnId="{7BD46125-2ADE-9143-980F-8442716B3A1D}">
      <dgm:prSet/>
      <dgm:spPr/>
      <dgm:t>
        <a:bodyPr/>
        <a:lstStyle/>
        <a:p>
          <a:endParaRPr lang="en-US"/>
        </a:p>
      </dgm:t>
    </dgm:pt>
    <dgm:pt modelId="{7E20CF9A-599D-544E-A491-F647DC4ABFCE}">
      <dgm:prSet phldrT="[Text]"/>
      <dgm:spPr/>
      <dgm:t>
        <a:bodyPr/>
        <a:lstStyle/>
        <a:p>
          <a:r>
            <a:rPr lang="en-US" dirty="0" err="1"/>
            <a:t>Kronik</a:t>
          </a:r>
          <a:r>
            <a:rPr lang="en-US" dirty="0"/>
            <a:t> </a:t>
          </a:r>
          <a:r>
            <a:rPr lang="en-US" dirty="0" err="1"/>
            <a:t>komplikasyonlar</a:t>
          </a:r>
          <a:endParaRPr lang="en-US" dirty="0"/>
        </a:p>
      </dgm:t>
    </dgm:pt>
    <dgm:pt modelId="{4E62017A-5D41-1744-975D-F150E24180B7}" type="parTrans" cxnId="{074E2056-64BA-7E43-B1E0-5B28328F392B}">
      <dgm:prSet/>
      <dgm:spPr/>
      <dgm:t>
        <a:bodyPr/>
        <a:lstStyle/>
        <a:p>
          <a:endParaRPr lang="en-US"/>
        </a:p>
      </dgm:t>
    </dgm:pt>
    <dgm:pt modelId="{2D3112B5-4CDA-AB4B-BE3F-E6260BB1A3B7}" type="sibTrans" cxnId="{074E2056-64BA-7E43-B1E0-5B28328F392B}">
      <dgm:prSet/>
      <dgm:spPr/>
      <dgm:t>
        <a:bodyPr/>
        <a:lstStyle/>
        <a:p>
          <a:endParaRPr lang="en-US"/>
        </a:p>
      </dgm:t>
    </dgm:pt>
    <dgm:pt modelId="{73F01D9B-CF7C-664D-80D3-C8348FF22144}">
      <dgm:prSet phldrT="[Text]"/>
      <dgm:spPr/>
      <dgm:t>
        <a:bodyPr/>
        <a:lstStyle/>
        <a:p>
          <a:r>
            <a:rPr lang="en-US" dirty="0" err="1"/>
            <a:t>Mikrovasküler</a:t>
          </a:r>
          <a:endParaRPr lang="en-US" dirty="0"/>
        </a:p>
        <a:p>
          <a:r>
            <a:rPr lang="en-US" dirty="0" err="1"/>
            <a:t>Makrovasküler</a:t>
          </a:r>
          <a:r>
            <a:rPr lang="en-US" dirty="0"/>
            <a:t> </a:t>
          </a:r>
        </a:p>
      </dgm:t>
    </dgm:pt>
    <dgm:pt modelId="{734BD407-7CD8-BE47-818F-DDEF7AC9B385}" type="parTrans" cxnId="{277FC654-3D00-3B4E-93B7-32FAD868033D}">
      <dgm:prSet/>
      <dgm:spPr/>
      <dgm:t>
        <a:bodyPr/>
        <a:lstStyle/>
        <a:p>
          <a:endParaRPr lang="en-US"/>
        </a:p>
      </dgm:t>
    </dgm:pt>
    <dgm:pt modelId="{9BD6908F-C8DC-9947-A852-5531A687CF3A}" type="sibTrans" cxnId="{277FC654-3D00-3B4E-93B7-32FAD868033D}">
      <dgm:prSet/>
      <dgm:spPr/>
      <dgm:t>
        <a:bodyPr/>
        <a:lstStyle/>
        <a:p>
          <a:endParaRPr lang="en-US"/>
        </a:p>
      </dgm:t>
    </dgm:pt>
    <dgm:pt modelId="{E0F1B964-F6F2-7543-91B4-5085297E0129}" type="pres">
      <dgm:prSet presAssocID="{8C8FC062-C223-864D-A573-DF74C5BF97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CB15E3C-C1F4-F24A-8A83-EA4FA8223826}" type="pres">
      <dgm:prSet presAssocID="{69D342FD-E0EC-944D-9948-36ADF03C24CB}" presName="hierRoot1" presStyleCnt="0"/>
      <dgm:spPr/>
    </dgm:pt>
    <dgm:pt modelId="{BD8BEA38-0154-294A-A916-F00132B57431}" type="pres">
      <dgm:prSet presAssocID="{69D342FD-E0EC-944D-9948-36ADF03C24CB}" presName="composite" presStyleCnt="0"/>
      <dgm:spPr/>
    </dgm:pt>
    <dgm:pt modelId="{1F3E0423-14E1-B246-AD2A-CE4908D700C9}" type="pres">
      <dgm:prSet presAssocID="{69D342FD-E0EC-944D-9948-36ADF03C24CB}" presName="background" presStyleLbl="node0" presStyleIdx="0" presStyleCnt="1"/>
      <dgm:spPr/>
    </dgm:pt>
    <dgm:pt modelId="{FC359981-D00E-6442-AAEA-BEFE6B4EBA3E}" type="pres">
      <dgm:prSet presAssocID="{69D342FD-E0EC-944D-9948-36ADF03C24CB}" presName="text" presStyleLbl="fgAcc0" presStyleIdx="0" presStyleCnt="1">
        <dgm:presLayoutVars>
          <dgm:chPref val="3"/>
        </dgm:presLayoutVars>
      </dgm:prSet>
      <dgm:spPr/>
    </dgm:pt>
    <dgm:pt modelId="{8C60E775-0646-4641-9956-217EDF839563}" type="pres">
      <dgm:prSet presAssocID="{69D342FD-E0EC-944D-9948-36ADF03C24CB}" presName="hierChild2" presStyleCnt="0"/>
      <dgm:spPr/>
    </dgm:pt>
    <dgm:pt modelId="{BEFBAB04-BC08-5449-9314-8FC02D24783E}" type="pres">
      <dgm:prSet presAssocID="{475D6CFD-138D-8A4A-ABED-6879C0A54B91}" presName="Name10" presStyleLbl="parChTrans1D2" presStyleIdx="0" presStyleCnt="2"/>
      <dgm:spPr/>
    </dgm:pt>
    <dgm:pt modelId="{76551C9E-E36E-4945-990F-CDDC4600A03E}" type="pres">
      <dgm:prSet presAssocID="{A757C1EB-33CA-8445-B141-58EA57D472F5}" presName="hierRoot2" presStyleCnt="0"/>
      <dgm:spPr/>
    </dgm:pt>
    <dgm:pt modelId="{A8F62969-7ED0-FF48-9B05-6E16FD0886D8}" type="pres">
      <dgm:prSet presAssocID="{A757C1EB-33CA-8445-B141-58EA57D472F5}" presName="composite2" presStyleCnt="0"/>
      <dgm:spPr/>
    </dgm:pt>
    <dgm:pt modelId="{F326E90C-4696-EF43-A19E-01C0F9DF0022}" type="pres">
      <dgm:prSet presAssocID="{A757C1EB-33CA-8445-B141-58EA57D472F5}" presName="background2" presStyleLbl="node2" presStyleIdx="0" presStyleCnt="2"/>
      <dgm:spPr/>
    </dgm:pt>
    <dgm:pt modelId="{457DBE59-689F-3E48-855E-CFB18B515795}" type="pres">
      <dgm:prSet presAssocID="{A757C1EB-33CA-8445-B141-58EA57D472F5}" presName="text2" presStyleLbl="fgAcc2" presStyleIdx="0" presStyleCnt="2">
        <dgm:presLayoutVars>
          <dgm:chPref val="3"/>
        </dgm:presLayoutVars>
      </dgm:prSet>
      <dgm:spPr/>
    </dgm:pt>
    <dgm:pt modelId="{5F7A1441-868F-DC42-B14B-013FE7E1254E}" type="pres">
      <dgm:prSet presAssocID="{A757C1EB-33CA-8445-B141-58EA57D472F5}" presName="hierChild3" presStyleCnt="0"/>
      <dgm:spPr/>
    </dgm:pt>
    <dgm:pt modelId="{12248148-83AF-2643-A084-92D31C94FD63}" type="pres">
      <dgm:prSet presAssocID="{D2940195-CCCB-8D4E-A07C-56B756993732}" presName="Name17" presStyleLbl="parChTrans1D3" presStyleIdx="0" presStyleCnt="3"/>
      <dgm:spPr/>
    </dgm:pt>
    <dgm:pt modelId="{3B25DB6D-BCD2-7E4A-A23E-A43E45902AE2}" type="pres">
      <dgm:prSet presAssocID="{5ED3CEEF-F25F-DF43-ACEB-A335863A65C0}" presName="hierRoot3" presStyleCnt="0"/>
      <dgm:spPr/>
    </dgm:pt>
    <dgm:pt modelId="{ACAC9D1D-AC50-234D-B504-4A6D3FF4D387}" type="pres">
      <dgm:prSet presAssocID="{5ED3CEEF-F25F-DF43-ACEB-A335863A65C0}" presName="composite3" presStyleCnt="0"/>
      <dgm:spPr/>
    </dgm:pt>
    <dgm:pt modelId="{F2A26DC8-5653-2742-9C29-0CBE99EA9FD9}" type="pres">
      <dgm:prSet presAssocID="{5ED3CEEF-F25F-DF43-ACEB-A335863A65C0}" presName="background3" presStyleLbl="node3" presStyleIdx="0" presStyleCnt="3"/>
      <dgm:spPr/>
    </dgm:pt>
    <dgm:pt modelId="{2CBE91CF-C488-D845-97CD-888B31033469}" type="pres">
      <dgm:prSet presAssocID="{5ED3CEEF-F25F-DF43-ACEB-A335863A65C0}" presName="text3" presStyleLbl="fgAcc3" presStyleIdx="0" presStyleCnt="3">
        <dgm:presLayoutVars>
          <dgm:chPref val="3"/>
        </dgm:presLayoutVars>
      </dgm:prSet>
      <dgm:spPr/>
    </dgm:pt>
    <dgm:pt modelId="{978E5786-A8F7-4B40-83E0-8810FBB4C1A8}" type="pres">
      <dgm:prSet presAssocID="{5ED3CEEF-F25F-DF43-ACEB-A335863A65C0}" presName="hierChild4" presStyleCnt="0"/>
      <dgm:spPr/>
    </dgm:pt>
    <dgm:pt modelId="{6CDB3A9A-DA7F-0648-854C-F08BBC31141D}" type="pres">
      <dgm:prSet presAssocID="{CB0EF3CC-5845-6D41-85E2-0E4DB638FBF4}" presName="Name17" presStyleLbl="parChTrans1D3" presStyleIdx="1" presStyleCnt="3"/>
      <dgm:spPr/>
    </dgm:pt>
    <dgm:pt modelId="{6168F96C-593A-F546-BB8D-597FE1DB70E5}" type="pres">
      <dgm:prSet presAssocID="{BB03B401-D1EF-E947-84C9-93487D5B95D3}" presName="hierRoot3" presStyleCnt="0"/>
      <dgm:spPr/>
    </dgm:pt>
    <dgm:pt modelId="{B5D66C33-B302-2548-A039-D9BC8528E506}" type="pres">
      <dgm:prSet presAssocID="{BB03B401-D1EF-E947-84C9-93487D5B95D3}" presName="composite3" presStyleCnt="0"/>
      <dgm:spPr/>
    </dgm:pt>
    <dgm:pt modelId="{97E90A9B-D9A5-5240-846F-B9E1480186EA}" type="pres">
      <dgm:prSet presAssocID="{BB03B401-D1EF-E947-84C9-93487D5B95D3}" presName="background3" presStyleLbl="node3" presStyleIdx="1" presStyleCnt="3"/>
      <dgm:spPr/>
    </dgm:pt>
    <dgm:pt modelId="{B1287F19-C75B-124A-A82A-9B16FE9681E9}" type="pres">
      <dgm:prSet presAssocID="{BB03B401-D1EF-E947-84C9-93487D5B95D3}" presName="text3" presStyleLbl="fgAcc3" presStyleIdx="1" presStyleCnt="3">
        <dgm:presLayoutVars>
          <dgm:chPref val="3"/>
        </dgm:presLayoutVars>
      </dgm:prSet>
      <dgm:spPr/>
    </dgm:pt>
    <dgm:pt modelId="{75D9351F-1761-B240-BD78-D4D46DF0F333}" type="pres">
      <dgm:prSet presAssocID="{BB03B401-D1EF-E947-84C9-93487D5B95D3}" presName="hierChild4" presStyleCnt="0"/>
      <dgm:spPr/>
    </dgm:pt>
    <dgm:pt modelId="{D71C8C49-8309-C148-AADF-903EAA2FFBC4}" type="pres">
      <dgm:prSet presAssocID="{4E62017A-5D41-1744-975D-F150E24180B7}" presName="Name10" presStyleLbl="parChTrans1D2" presStyleIdx="1" presStyleCnt="2"/>
      <dgm:spPr/>
    </dgm:pt>
    <dgm:pt modelId="{B5B0C0E2-7951-A444-A019-14CCA91DF86D}" type="pres">
      <dgm:prSet presAssocID="{7E20CF9A-599D-544E-A491-F647DC4ABFCE}" presName="hierRoot2" presStyleCnt="0"/>
      <dgm:spPr/>
    </dgm:pt>
    <dgm:pt modelId="{532763E5-A1CF-BA46-8A33-B17BEC3D1D87}" type="pres">
      <dgm:prSet presAssocID="{7E20CF9A-599D-544E-A491-F647DC4ABFCE}" presName="composite2" presStyleCnt="0"/>
      <dgm:spPr/>
    </dgm:pt>
    <dgm:pt modelId="{FBC2861D-64E0-CD44-B414-B2DD00616DC9}" type="pres">
      <dgm:prSet presAssocID="{7E20CF9A-599D-544E-A491-F647DC4ABFCE}" presName="background2" presStyleLbl="node2" presStyleIdx="1" presStyleCnt="2"/>
      <dgm:spPr/>
    </dgm:pt>
    <dgm:pt modelId="{E3C9F32F-D6C2-F041-9FE2-271458DBD1E9}" type="pres">
      <dgm:prSet presAssocID="{7E20CF9A-599D-544E-A491-F647DC4ABFCE}" presName="text2" presStyleLbl="fgAcc2" presStyleIdx="1" presStyleCnt="2">
        <dgm:presLayoutVars>
          <dgm:chPref val="3"/>
        </dgm:presLayoutVars>
      </dgm:prSet>
      <dgm:spPr/>
    </dgm:pt>
    <dgm:pt modelId="{FDAF9849-D99E-714B-9B05-31D9AE4013A4}" type="pres">
      <dgm:prSet presAssocID="{7E20CF9A-599D-544E-A491-F647DC4ABFCE}" presName="hierChild3" presStyleCnt="0"/>
      <dgm:spPr/>
    </dgm:pt>
    <dgm:pt modelId="{1470ABC1-B51A-E145-8865-1E8F711CE89B}" type="pres">
      <dgm:prSet presAssocID="{734BD407-7CD8-BE47-818F-DDEF7AC9B385}" presName="Name17" presStyleLbl="parChTrans1D3" presStyleIdx="2" presStyleCnt="3"/>
      <dgm:spPr/>
    </dgm:pt>
    <dgm:pt modelId="{EF4C34C8-3CE5-AE49-87B5-19D05E8DF48C}" type="pres">
      <dgm:prSet presAssocID="{73F01D9B-CF7C-664D-80D3-C8348FF22144}" presName="hierRoot3" presStyleCnt="0"/>
      <dgm:spPr/>
    </dgm:pt>
    <dgm:pt modelId="{BAC00DAE-9B62-1D4E-A691-7E85B10F9E66}" type="pres">
      <dgm:prSet presAssocID="{73F01D9B-CF7C-664D-80D3-C8348FF22144}" presName="composite3" presStyleCnt="0"/>
      <dgm:spPr/>
    </dgm:pt>
    <dgm:pt modelId="{C6C67AEA-7117-4842-8137-B7FCF476527E}" type="pres">
      <dgm:prSet presAssocID="{73F01D9B-CF7C-664D-80D3-C8348FF22144}" presName="background3" presStyleLbl="node3" presStyleIdx="2" presStyleCnt="3"/>
      <dgm:spPr/>
    </dgm:pt>
    <dgm:pt modelId="{3AB8C0F0-AB18-FB43-B45D-098F22BF3821}" type="pres">
      <dgm:prSet presAssocID="{73F01D9B-CF7C-664D-80D3-C8348FF22144}" presName="text3" presStyleLbl="fgAcc3" presStyleIdx="2" presStyleCnt="3">
        <dgm:presLayoutVars>
          <dgm:chPref val="3"/>
        </dgm:presLayoutVars>
      </dgm:prSet>
      <dgm:spPr/>
    </dgm:pt>
    <dgm:pt modelId="{D0392D0A-6A18-AF46-9CAE-1B1D0F30AF44}" type="pres">
      <dgm:prSet presAssocID="{73F01D9B-CF7C-664D-80D3-C8348FF22144}" presName="hierChild4" presStyleCnt="0"/>
      <dgm:spPr/>
    </dgm:pt>
  </dgm:ptLst>
  <dgm:cxnLst>
    <dgm:cxn modelId="{CBEF7C0A-E87F-7F43-8860-149F50897A50}" type="presOf" srcId="{73F01D9B-CF7C-664D-80D3-C8348FF22144}" destId="{3AB8C0F0-AB18-FB43-B45D-098F22BF3821}" srcOrd="0" destOrd="0" presId="urn:microsoft.com/office/officeart/2005/8/layout/hierarchy1"/>
    <dgm:cxn modelId="{A7B5B50C-B27C-F14F-ACFB-8FD9B819375E}" type="presOf" srcId="{475D6CFD-138D-8A4A-ABED-6879C0A54B91}" destId="{BEFBAB04-BC08-5449-9314-8FC02D24783E}" srcOrd="0" destOrd="0" presId="urn:microsoft.com/office/officeart/2005/8/layout/hierarchy1"/>
    <dgm:cxn modelId="{84458519-736A-2F4F-8677-676ECCE7AB52}" type="presOf" srcId="{734BD407-7CD8-BE47-818F-DDEF7AC9B385}" destId="{1470ABC1-B51A-E145-8865-1E8F711CE89B}" srcOrd="0" destOrd="0" presId="urn:microsoft.com/office/officeart/2005/8/layout/hierarchy1"/>
    <dgm:cxn modelId="{7BD46125-2ADE-9143-980F-8442716B3A1D}" srcId="{A757C1EB-33CA-8445-B141-58EA57D472F5}" destId="{BB03B401-D1EF-E947-84C9-93487D5B95D3}" srcOrd="1" destOrd="0" parTransId="{CB0EF3CC-5845-6D41-85E2-0E4DB638FBF4}" sibTransId="{AF1F01F1-997A-FA4F-B4DB-5561D22D7640}"/>
    <dgm:cxn modelId="{ADFC6E33-CCC0-FC47-8B8E-61CF071F93E5}" type="presOf" srcId="{8C8FC062-C223-864D-A573-DF74C5BF97EA}" destId="{E0F1B964-F6F2-7543-91B4-5085297E0129}" srcOrd="0" destOrd="0" presId="urn:microsoft.com/office/officeart/2005/8/layout/hierarchy1"/>
    <dgm:cxn modelId="{E6DA2B4E-FD69-8B4B-A548-82994D4AF571}" type="presOf" srcId="{A757C1EB-33CA-8445-B141-58EA57D472F5}" destId="{457DBE59-689F-3E48-855E-CFB18B515795}" srcOrd="0" destOrd="0" presId="urn:microsoft.com/office/officeart/2005/8/layout/hierarchy1"/>
    <dgm:cxn modelId="{277FC654-3D00-3B4E-93B7-32FAD868033D}" srcId="{7E20CF9A-599D-544E-A491-F647DC4ABFCE}" destId="{73F01D9B-CF7C-664D-80D3-C8348FF22144}" srcOrd="0" destOrd="0" parTransId="{734BD407-7CD8-BE47-818F-DDEF7AC9B385}" sibTransId="{9BD6908F-C8DC-9947-A852-5531A687CF3A}"/>
    <dgm:cxn modelId="{074E2056-64BA-7E43-B1E0-5B28328F392B}" srcId="{69D342FD-E0EC-944D-9948-36ADF03C24CB}" destId="{7E20CF9A-599D-544E-A491-F647DC4ABFCE}" srcOrd="1" destOrd="0" parTransId="{4E62017A-5D41-1744-975D-F150E24180B7}" sibTransId="{2D3112B5-4CDA-AB4B-BE3F-E6260BB1A3B7}"/>
    <dgm:cxn modelId="{EA6BB256-A194-204E-B68B-CB9793BE7C80}" type="presOf" srcId="{BB03B401-D1EF-E947-84C9-93487D5B95D3}" destId="{B1287F19-C75B-124A-A82A-9B16FE9681E9}" srcOrd="0" destOrd="0" presId="urn:microsoft.com/office/officeart/2005/8/layout/hierarchy1"/>
    <dgm:cxn modelId="{43B8F25A-C427-9B48-B875-4E628E1EF1BD}" type="presOf" srcId="{4E62017A-5D41-1744-975D-F150E24180B7}" destId="{D71C8C49-8309-C148-AADF-903EAA2FFBC4}" srcOrd="0" destOrd="0" presId="urn:microsoft.com/office/officeart/2005/8/layout/hierarchy1"/>
    <dgm:cxn modelId="{896C096B-C5E3-EE4E-A11B-2D1AA3B3ECF9}" srcId="{8C8FC062-C223-864D-A573-DF74C5BF97EA}" destId="{69D342FD-E0EC-944D-9948-36ADF03C24CB}" srcOrd="0" destOrd="0" parTransId="{85F15046-6C63-634C-924D-D20EDCB09BA9}" sibTransId="{1AB6421A-8295-9949-9044-0A91B1B33E80}"/>
    <dgm:cxn modelId="{D07A667A-AEBF-7440-9387-BE1F38020691}" srcId="{69D342FD-E0EC-944D-9948-36ADF03C24CB}" destId="{A757C1EB-33CA-8445-B141-58EA57D472F5}" srcOrd="0" destOrd="0" parTransId="{475D6CFD-138D-8A4A-ABED-6879C0A54B91}" sibTransId="{E6206502-960D-9B41-ADAD-B535079FDA08}"/>
    <dgm:cxn modelId="{CA41A28D-4108-B641-94A1-D52C170C8E42}" type="presOf" srcId="{CB0EF3CC-5845-6D41-85E2-0E4DB638FBF4}" destId="{6CDB3A9A-DA7F-0648-854C-F08BBC31141D}" srcOrd="0" destOrd="0" presId="urn:microsoft.com/office/officeart/2005/8/layout/hierarchy1"/>
    <dgm:cxn modelId="{43C29390-A289-0B45-9481-3B17162FFAC0}" type="presOf" srcId="{5ED3CEEF-F25F-DF43-ACEB-A335863A65C0}" destId="{2CBE91CF-C488-D845-97CD-888B31033469}" srcOrd="0" destOrd="0" presId="urn:microsoft.com/office/officeart/2005/8/layout/hierarchy1"/>
    <dgm:cxn modelId="{2B7E58BD-4752-5744-B59F-154AC90D3BE0}" srcId="{A757C1EB-33CA-8445-B141-58EA57D472F5}" destId="{5ED3CEEF-F25F-DF43-ACEB-A335863A65C0}" srcOrd="0" destOrd="0" parTransId="{D2940195-CCCB-8D4E-A07C-56B756993732}" sibTransId="{71A49C88-3606-B546-A52F-C636212C66C2}"/>
    <dgm:cxn modelId="{D4BA11CC-72C0-2741-89E4-E53619A72C48}" type="presOf" srcId="{7E20CF9A-599D-544E-A491-F647DC4ABFCE}" destId="{E3C9F32F-D6C2-F041-9FE2-271458DBD1E9}" srcOrd="0" destOrd="0" presId="urn:microsoft.com/office/officeart/2005/8/layout/hierarchy1"/>
    <dgm:cxn modelId="{093C50E1-93D3-5747-9F86-F4825F8D455C}" type="presOf" srcId="{D2940195-CCCB-8D4E-A07C-56B756993732}" destId="{12248148-83AF-2643-A084-92D31C94FD63}" srcOrd="0" destOrd="0" presId="urn:microsoft.com/office/officeart/2005/8/layout/hierarchy1"/>
    <dgm:cxn modelId="{73A758FB-1D6A-0D46-8342-FA1E571965E7}" type="presOf" srcId="{69D342FD-E0EC-944D-9948-36ADF03C24CB}" destId="{FC359981-D00E-6442-AAEA-BEFE6B4EBA3E}" srcOrd="0" destOrd="0" presId="urn:microsoft.com/office/officeart/2005/8/layout/hierarchy1"/>
    <dgm:cxn modelId="{0FEB713C-51A1-7B46-A7E3-7E55A54D1657}" type="presParOf" srcId="{E0F1B964-F6F2-7543-91B4-5085297E0129}" destId="{1CB15E3C-C1F4-F24A-8A83-EA4FA8223826}" srcOrd="0" destOrd="0" presId="urn:microsoft.com/office/officeart/2005/8/layout/hierarchy1"/>
    <dgm:cxn modelId="{49B05DC5-7337-0D44-8FFA-97E1E8297FED}" type="presParOf" srcId="{1CB15E3C-C1F4-F24A-8A83-EA4FA8223826}" destId="{BD8BEA38-0154-294A-A916-F00132B57431}" srcOrd="0" destOrd="0" presId="urn:microsoft.com/office/officeart/2005/8/layout/hierarchy1"/>
    <dgm:cxn modelId="{078F263F-7E72-4F44-AC8B-BC2DCB14C642}" type="presParOf" srcId="{BD8BEA38-0154-294A-A916-F00132B57431}" destId="{1F3E0423-14E1-B246-AD2A-CE4908D700C9}" srcOrd="0" destOrd="0" presId="urn:microsoft.com/office/officeart/2005/8/layout/hierarchy1"/>
    <dgm:cxn modelId="{FBD8157E-AF5B-A247-8468-19B9AC92F9DD}" type="presParOf" srcId="{BD8BEA38-0154-294A-A916-F00132B57431}" destId="{FC359981-D00E-6442-AAEA-BEFE6B4EBA3E}" srcOrd="1" destOrd="0" presId="urn:microsoft.com/office/officeart/2005/8/layout/hierarchy1"/>
    <dgm:cxn modelId="{5E9CFC26-E88F-254A-A0AB-C56D5E303944}" type="presParOf" srcId="{1CB15E3C-C1F4-F24A-8A83-EA4FA8223826}" destId="{8C60E775-0646-4641-9956-217EDF839563}" srcOrd="1" destOrd="0" presId="urn:microsoft.com/office/officeart/2005/8/layout/hierarchy1"/>
    <dgm:cxn modelId="{96AF4068-DC3D-3947-9219-6DD39CF7F27B}" type="presParOf" srcId="{8C60E775-0646-4641-9956-217EDF839563}" destId="{BEFBAB04-BC08-5449-9314-8FC02D24783E}" srcOrd="0" destOrd="0" presId="urn:microsoft.com/office/officeart/2005/8/layout/hierarchy1"/>
    <dgm:cxn modelId="{C05DCEDF-1AAE-424D-97C0-E6BC1086B49F}" type="presParOf" srcId="{8C60E775-0646-4641-9956-217EDF839563}" destId="{76551C9E-E36E-4945-990F-CDDC4600A03E}" srcOrd="1" destOrd="0" presId="urn:microsoft.com/office/officeart/2005/8/layout/hierarchy1"/>
    <dgm:cxn modelId="{62E06BCE-86B6-6B4A-BDEE-9619C91EEF50}" type="presParOf" srcId="{76551C9E-E36E-4945-990F-CDDC4600A03E}" destId="{A8F62969-7ED0-FF48-9B05-6E16FD0886D8}" srcOrd="0" destOrd="0" presId="urn:microsoft.com/office/officeart/2005/8/layout/hierarchy1"/>
    <dgm:cxn modelId="{83815043-2342-624D-BAF0-5C26487A6D27}" type="presParOf" srcId="{A8F62969-7ED0-FF48-9B05-6E16FD0886D8}" destId="{F326E90C-4696-EF43-A19E-01C0F9DF0022}" srcOrd="0" destOrd="0" presId="urn:microsoft.com/office/officeart/2005/8/layout/hierarchy1"/>
    <dgm:cxn modelId="{B3E5639A-68CC-E448-8711-D542CAE0B7B2}" type="presParOf" srcId="{A8F62969-7ED0-FF48-9B05-6E16FD0886D8}" destId="{457DBE59-689F-3E48-855E-CFB18B515795}" srcOrd="1" destOrd="0" presId="urn:microsoft.com/office/officeart/2005/8/layout/hierarchy1"/>
    <dgm:cxn modelId="{CF07F508-3413-AC4E-880B-7548700299CB}" type="presParOf" srcId="{76551C9E-E36E-4945-990F-CDDC4600A03E}" destId="{5F7A1441-868F-DC42-B14B-013FE7E1254E}" srcOrd="1" destOrd="0" presId="urn:microsoft.com/office/officeart/2005/8/layout/hierarchy1"/>
    <dgm:cxn modelId="{22C4CA6D-273A-6542-9C17-E5D5BC4D23E7}" type="presParOf" srcId="{5F7A1441-868F-DC42-B14B-013FE7E1254E}" destId="{12248148-83AF-2643-A084-92D31C94FD63}" srcOrd="0" destOrd="0" presId="urn:microsoft.com/office/officeart/2005/8/layout/hierarchy1"/>
    <dgm:cxn modelId="{2B156A87-1E2A-B34E-82A9-A88E80BB3E95}" type="presParOf" srcId="{5F7A1441-868F-DC42-B14B-013FE7E1254E}" destId="{3B25DB6D-BCD2-7E4A-A23E-A43E45902AE2}" srcOrd="1" destOrd="0" presId="urn:microsoft.com/office/officeart/2005/8/layout/hierarchy1"/>
    <dgm:cxn modelId="{0B77370B-86C1-3446-8A98-BD076BBA1DC9}" type="presParOf" srcId="{3B25DB6D-BCD2-7E4A-A23E-A43E45902AE2}" destId="{ACAC9D1D-AC50-234D-B504-4A6D3FF4D387}" srcOrd="0" destOrd="0" presId="urn:microsoft.com/office/officeart/2005/8/layout/hierarchy1"/>
    <dgm:cxn modelId="{DA9E8610-EB47-4943-A101-A06B028B6AA3}" type="presParOf" srcId="{ACAC9D1D-AC50-234D-B504-4A6D3FF4D387}" destId="{F2A26DC8-5653-2742-9C29-0CBE99EA9FD9}" srcOrd="0" destOrd="0" presId="urn:microsoft.com/office/officeart/2005/8/layout/hierarchy1"/>
    <dgm:cxn modelId="{D22C4799-3EDD-3B45-BDFB-E5C0FF926EA4}" type="presParOf" srcId="{ACAC9D1D-AC50-234D-B504-4A6D3FF4D387}" destId="{2CBE91CF-C488-D845-97CD-888B31033469}" srcOrd="1" destOrd="0" presId="urn:microsoft.com/office/officeart/2005/8/layout/hierarchy1"/>
    <dgm:cxn modelId="{A61A690E-C8D1-7040-BC5D-15A1D8ADE655}" type="presParOf" srcId="{3B25DB6D-BCD2-7E4A-A23E-A43E45902AE2}" destId="{978E5786-A8F7-4B40-83E0-8810FBB4C1A8}" srcOrd="1" destOrd="0" presId="urn:microsoft.com/office/officeart/2005/8/layout/hierarchy1"/>
    <dgm:cxn modelId="{06EC9608-1E21-264E-B009-8B3619905817}" type="presParOf" srcId="{5F7A1441-868F-DC42-B14B-013FE7E1254E}" destId="{6CDB3A9A-DA7F-0648-854C-F08BBC31141D}" srcOrd="2" destOrd="0" presId="urn:microsoft.com/office/officeart/2005/8/layout/hierarchy1"/>
    <dgm:cxn modelId="{BBB5E368-544B-5E44-928C-731BB33599FC}" type="presParOf" srcId="{5F7A1441-868F-DC42-B14B-013FE7E1254E}" destId="{6168F96C-593A-F546-BB8D-597FE1DB70E5}" srcOrd="3" destOrd="0" presId="urn:microsoft.com/office/officeart/2005/8/layout/hierarchy1"/>
    <dgm:cxn modelId="{B3CD54DD-9334-474C-B115-F5C60C9CFFF7}" type="presParOf" srcId="{6168F96C-593A-F546-BB8D-597FE1DB70E5}" destId="{B5D66C33-B302-2548-A039-D9BC8528E506}" srcOrd="0" destOrd="0" presId="urn:microsoft.com/office/officeart/2005/8/layout/hierarchy1"/>
    <dgm:cxn modelId="{45A0DFC9-B65C-2F42-B1E1-9BD4409197C7}" type="presParOf" srcId="{B5D66C33-B302-2548-A039-D9BC8528E506}" destId="{97E90A9B-D9A5-5240-846F-B9E1480186EA}" srcOrd="0" destOrd="0" presId="urn:microsoft.com/office/officeart/2005/8/layout/hierarchy1"/>
    <dgm:cxn modelId="{EE2FB835-C0C5-C64A-A9C5-49C3FD9DF1A7}" type="presParOf" srcId="{B5D66C33-B302-2548-A039-D9BC8528E506}" destId="{B1287F19-C75B-124A-A82A-9B16FE9681E9}" srcOrd="1" destOrd="0" presId="urn:microsoft.com/office/officeart/2005/8/layout/hierarchy1"/>
    <dgm:cxn modelId="{6377CA27-31D9-E042-AE15-4C5506976072}" type="presParOf" srcId="{6168F96C-593A-F546-BB8D-597FE1DB70E5}" destId="{75D9351F-1761-B240-BD78-D4D46DF0F333}" srcOrd="1" destOrd="0" presId="urn:microsoft.com/office/officeart/2005/8/layout/hierarchy1"/>
    <dgm:cxn modelId="{E72BAEA1-6164-3042-A7B9-BB80D50E1BD7}" type="presParOf" srcId="{8C60E775-0646-4641-9956-217EDF839563}" destId="{D71C8C49-8309-C148-AADF-903EAA2FFBC4}" srcOrd="2" destOrd="0" presId="urn:microsoft.com/office/officeart/2005/8/layout/hierarchy1"/>
    <dgm:cxn modelId="{567F2993-C5E2-D04C-B772-F92FD203966D}" type="presParOf" srcId="{8C60E775-0646-4641-9956-217EDF839563}" destId="{B5B0C0E2-7951-A444-A019-14CCA91DF86D}" srcOrd="3" destOrd="0" presId="urn:microsoft.com/office/officeart/2005/8/layout/hierarchy1"/>
    <dgm:cxn modelId="{BB4F7F8A-D5EF-F54E-AA05-E265FC2987CA}" type="presParOf" srcId="{B5B0C0E2-7951-A444-A019-14CCA91DF86D}" destId="{532763E5-A1CF-BA46-8A33-B17BEC3D1D87}" srcOrd="0" destOrd="0" presId="urn:microsoft.com/office/officeart/2005/8/layout/hierarchy1"/>
    <dgm:cxn modelId="{0BCBCEB9-717E-1D4F-9D1A-21713EAE16E3}" type="presParOf" srcId="{532763E5-A1CF-BA46-8A33-B17BEC3D1D87}" destId="{FBC2861D-64E0-CD44-B414-B2DD00616DC9}" srcOrd="0" destOrd="0" presId="urn:microsoft.com/office/officeart/2005/8/layout/hierarchy1"/>
    <dgm:cxn modelId="{4BDB5BA2-C7A7-F040-ABF4-4CE6F3480C09}" type="presParOf" srcId="{532763E5-A1CF-BA46-8A33-B17BEC3D1D87}" destId="{E3C9F32F-D6C2-F041-9FE2-271458DBD1E9}" srcOrd="1" destOrd="0" presId="urn:microsoft.com/office/officeart/2005/8/layout/hierarchy1"/>
    <dgm:cxn modelId="{DE2082C4-1028-7D42-8621-2CF829C1FD5F}" type="presParOf" srcId="{B5B0C0E2-7951-A444-A019-14CCA91DF86D}" destId="{FDAF9849-D99E-714B-9B05-31D9AE4013A4}" srcOrd="1" destOrd="0" presId="urn:microsoft.com/office/officeart/2005/8/layout/hierarchy1"/>
    <dgm:cxn modelId="{392F1E9A-76C6-0548-A6EE-B8A976864A19}" type="presParOf" srcId="{FDAF9849-D99E-714B-9B05-31D9AE4013A4}" destId="{1470ABC1-B51A-E145-8865-1E8F711CE89B}" srcOrd="0" destOrd="0" presId="urn:microsoft.com/office/officeart/2005/8/layout/hierarchy1"/>
    <dgm:cxn modelId="{44914AF1-D69D-7949-92F4-557DA296417E}" type="presParOf" srcId="{FDAF9849-D99E-714B-9B05-31D9AE4013A4}" destId="{EF4C34C8-3CE5-AE49-87B5-19D05E8DF48C}" srcOrd="1" destOrd="0" presId="urn:microsoft.com/office/officeart/2005/8/layout/hierarchy1"/>
    <dgm:cxn modelId="{ADF98B4A-A9D9-E240-B86A-68B03F3606CB}" type="presParOf" srcId="{EF4C34C8-3CE5-AE49-87B5-19D05E8DF48C}" destId="{BAC00DAE-9B62-1D4E-A691-7E85B10F9E66}" srcOrd="0" destOrd="0" presId="urn:microsoft.com/office/officeart/2005/8/layout/hierarchy1"/>
    <dgm:cxn modelId="{986DFD86-DAE9-7444-B1F2-6C9B1E86E80E}" type="presParOf" srcId="{BAC00DAE-9B62-1D4E-A691-7E85B10F9E66}" destId="{C6C67AEA-7117-4842-8137-B7FCF476527E}" srcOrd="0" destOrd="0" presId="urn:microsoft.com/office/officeart/2005/8/layout/hierarchy1"/>
    <dgm:cxn modelId="{4063CCE6-F61A-A140-A167-9F6717120239}" type="presParOf" srcId="{BAC00DAE-9B62-1D4E-A691-7E85B10F9E66}" destId="{3AB8C0F0-AB18-FB43-B45D-098F22BF3821}" srcOrd="1" destOrd="0" presId="urn:microsoft.com/office/officeart/2005/8/layout/hierarchy1"/>
    <dgm:cxn modelId="{EF176CE1-5AB4-164E-9586-52AB1A83E3E2}" type="presParOf" srcId="{EF4C34C8-3CE5-AE49-87B5-19D05E8DF48C}" destId="{D0392D0A-6A18-AF46-9CAE-1B1D0F30AF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422046-034D-A94A-B1CC-44D0E525B2BB}" type="doc">
      <dgm:prSet loTypeId="urn:microsoft.com/office/officeart/2005/8/layout/arrow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72634B-BCCC-B54E-8523-EE162C1CE88C}">
      <dgm:prSet phldrT="[Text]"/>
      <dgm:spPr/>
      <dgm:t>
        <a:bodyPr/>
        <a:lstStyle/>
        <a:p>
          <a:r>
            <a:rPr lang="en-US" b="1" dirty="0" err="1">
              <a:solidFill>
                <a:srgbClr val="000000"/>
              </a:solidFill>
            </a:rPr>
            <a:t>Diyabet</a:t>
          </a:r>
          <a:r>
            <a:rPr lang="en-US" dirty="0"/>
            <a:t> </a:t>
          </a:r>
        </a:p>
      </dgm:t>
    </dgm:pt>
    <dgm:pt modelId="{911860BC-8C51-4C49-B1BC-D4C53D7BCA9D}" type="parTrans" cxnId="{602D0169-882E-3F4E-9BBA-16C35B5476F1}">
      <dgm:prSet/>
      <dgm:spPr/>
      <dgm:t>
        <a:bodyPr/>
        <a:lstStyle/>
        <a:p>
          <a:endParaRPr lang="en-US"/>
        </a:p>
      </dgm:t>
    </dgm:pt>
    <dgm:pt modelId="{F93DA4E7-D2C1-F44D-B237-74D9D00A9E13}" type="sibTrans" cxnId="{602D0169-882E-3F4E-9BBA-16C35B5476F1}">
      <dgm:prSet/>
      <dgm:spPr/>
      <dgm:t>
        <a:bodyPr/>
        <a:lstStyle/>
        <a:p>
          <a:endParaRPr lang="en-US"/>
        </a:p>
      </dgm:t>
    </dgm:pt>
    <dgm:pt modelId="{C91440E1-E0BD-E24A-AA4E-2966A3AD1395}">
      <dgm:prSet phldrT="[Text]"/>
      <dgm:spPr/>
      <dgm:t>
        <a:bodyPr/>
        <a:lstStyle/>
        <a:p>
          <a:r>
            <a:rPr lang="en-US" b="1" dirty="0" err="1"/>
            <a:t>Enfeksiyon</a:t>
          </a:r>
          <a:r>
            <a:rPr lang="en-US" dirty="0"/>
            <a:t> </a:t>
          </a:r>
        </a:p>
      </dgm:t>
    </dgm:pt>
    <dgm:pt modelId="{918734FD-F444-B844-A586-8AFBDF51E94B}" type="parTrans" cxnId="{EB3E1ADD-3A99-7847-8659-010166E48144}">
      <dgm:prSet/>
      <dgm:spPr/>
      <dgm:t>
        <a:bodyPr/>
        <a:lstStyle/>
        <a:p>
          <a:endParaRPr lang="en-US"/>
        </a:p>
      </dgm:t>
    </dgm:pt>
    <dgm:pt modelId="{2DAAE2B1-E60A-B84D-8238-24FE8BBF5454}" type="sibTrans" cxnId="{EB3E1ADD-3A99-7847-8659-010166E48144}">
      <dgm:prSet/>
      <dgm:spPr/>
      <dgm:t>
        <a:bodyPr/>
        <a:lstStyle/>
        <a:p>
          <a:endParaRPr lang="en-US"/>
        </a:p>
      </dgm:t>
    </dgm:pt>
    <dgm:pt modelId="{2904914B-1A2C-6B46-9B15-D58116C63513}" type="pres">
      <dgm:prSet presAssocID="{07422046-034D-A94A-B1CC-44D0E525B2BB}" presName="compositeShape" presStyleCnt="0">
        <dgm:presLayoutVars>
          <dgm:chMax val="2"/>
          <dgm:dir/>
          <dgm:resizeHandles val="exact"/>
        </dgm:presLayoutVars>
      </dgm:prSet>
      <dgm:spPr/>
    </dgm:pt>
    <dgm:pt modelId="{26BA08C8-E9A8-E747-B8DC-F1F72F2A6B0C}" type="pres">
      <dgm:prSet presAssocID="{07422046-034D-A94A-B1CC-44D0E525B2BB}" presName="ribbon" presStyleLbl="node1" presStyleIdx="0" presStyleCnt="1"/>
      <dgm:spPr/>
    </dgm:pt>
    <dgm:pt modelId="{DD00CCEA-7759-F34B-95AC-FCC0BBFDA02C}" type="pres">
      <dgm:prSet presAssocID="{07422046-034D-A94A-B1CC-44D0E525B2BB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11BD7843-7BAC-BD4D-A50B-FA46E1F3F181}" type="pres">
      <dgm:prSet presAssocID="{07422046-034D-A94A-B1CC-44D0E525B2BB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0985068-5302-6B46-B803-4971521EEE57}" type="presOf" srcId="{07422046-034D-A94A-B1CC-44D0E525B2BB}" destId="{2904914B-1A2C-6B46-9B15-D58116C63513}" srcOrd="0" destOrd="0" presId="urn:microsoft.com/office/officeart/2005/8/layout/arrow6"/>
    <dgm:cxn modelId="{602D0169-882E-3F4E-9BBA-16C35B5476F1}" srcId="{07422046-034D-A94A-B1CC-44D0E525B2BB}" destId="{B672634B-BCCC-B54E-8523-EE162C1CE88C}" srcOrd="0" destOrd="0" parTransId="{911860BC-8C51-4C49-B1BC-D4C53D7BCA9D}" sibTransId="{F93DA4E7-D2C1-F44D-B237-74D9D00A9E13}"/>
    <dgm:cxn modelId="{FB693A9A-9EB1-7740-9E0C-524887AEA118}" type="presOf" srcId="{C91440E1-E0BD-E24A-AA4E-2966A3AD1395}" destId="{11BD7843-7BAC-BD4D-A50B-FA46E1F3F181}" srcOrd="0" destOrd="0" presId="urn:microsoft.com/office/officeart/2005/8/layout/arrow6"/>
    <dgm:cxn modelId="{05FD27B3-0094-DD47-A8AA-6FCB5114CDAD}" type="presOf" srcId="{B672634B-BCCC-B54E-8523-EE162C1CE88C}" destId="{DD00CCEA-7759-F34B-95AC-FCC0BBFDA02C}" srcOrd="0" destOrd="0" presId="urn:microsoft.com/office/officeart/2005/8/layout/arrow6"/>
    <dgm:cxn modelId="{EB3E1ADD-3A99-7847-8659-010166E48144}" srcId="{07422046-034D-A94A-B1CC-44D0E525B2BB}" destId="{C91440E1-E0BD-E24A-AA4E-2966A3AD1395}" srcOrd="1" destOrd="0" parTransId="{918734FD-F444-B844-A586-8AFBDF51E94B}" sibTransId="{2DAAE2B1-E60A-B84D-8238-24FE8BBF5454}"/>
    <dgm:cxn modelId="{F9CD78E4-96DF-4843-9308-5976F4910B71}" type="presParOf" srcId="{2904914B-1A2C-6B46-9B15-D58116C63513}" destId="{26BA08C8-E9A8-E747-B8DC-F1F72F2A6B0C}" srcOrd="0" destOrd="0" presId="urn:microsoft.com/office/officeart/2005/8/layout/arrow6"/>
    <dgm:cxn modelId="{644B7BD5-EBC2-3046-B1BA-468DCDF56634}" type="presParOf" srcId="{2904914B-1A2C-6B46-9B15-D58116C63513}" destId="{DD00CCEA-7759-F34B-95AC-FCC0BBFDA02C}" srcOrd="1" destOrd="0" presId="urn:microsoft.com/office/officeart/2005/8/layout/arrow6"/>
    <dgm:cxn modelId="{8543ADF0-FA9C-3F49-8628-E6AD0FFB2FEA}" type="presParOf" srcId="{2904914B-1A2C-6B46-9B15-D58116C63513}" destId="{11BD7843-7BAC-BD4D-A50B-FA46E1F3F18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0ABC1-B51A-E145-8865-1E8F711CE89B}">
      <dsp:nvSpPr>
        <dsp:cNvPr id="0" name=""/>
        <dsp:cNvSpPr/>
      </dsp:nvSpPr>
      <dsp:spPr>
        <a:xfrm>
          <a:off x="4830633" y="2446862"/>
          <a:ext cx="91440" cy="455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78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C8C49-8309-C148-AADF-903EAA2FFBC4}">
      <dsp:nvSpPr>
        <dsp:cNvPr id="0" name=""/>
        <dsp:cNvSpPr/>
      </dsp:nvSpPr>
      <dsp:spPr>
        <a:xfrm>
          <a:off x="3439790" y="995933"/>
          <a:ext cx="1436563" cy="45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02"/>
              </a:lnTo>
              <a:lnTo>
                <a:pt x="1436563" y="310602"/>
              </a:lnTo>
              <a:lnTo>
                <a:pt x="1436563" y="45578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B3A9A-DA7F-0648-854C-F08BBC31141D}">
      <dsp:nvSpPr>
        <dsp:cNvPr id="0" name=""/>
        <dsp:cNvSpPr/>
      </dsp:nvSpPr>
      <dsp:spPr>
        <a:xfrm>
          <a:off x="2003226" y="2446862"/>
          <a:ext cx="957708" cy="45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02"/>
              </a:lnTo>
              <a:lnTo>
                <a:pt x="957708" y="310602"/>
              </a:lnTo>
              <a:lnTo>
                <a:pt x="957708" y="45578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48148-83AF-2643-A084-92D31C94FD63}">
      <dsp:nvSpPr>
        <dsp:cNvPr id="0" name=""/>
        <dsp:cNvSpPr/>
      </dsp:nvSpPr>
      <dsp:spPr>
        <a:xfrm>
          <a:off x="1045517" y="2446862"/>
          <a:ext cx="957708" cy="455782"/>
        </a:xfrm>
        <a:custGeom>
          <a:avLst/>
          <a:gdLst/>
          <a:ahLst/>
          <a:cxnLst/>
          <a:rect l="0" t="0" r="0" b="0"/>
          <a:pathLst>
            <a:path>
              <a:moveTo>
                <a:pt x="957708" y="0"/>
              </a:moveTo>
              <a:lnTo>
                <a:pt x="957708" y="310602"/>
              </a:lnTo>
              <a:lnTo>
                <a:pt x="0" y="310602"/>
              </a:lnTo>
              <a:lnTo>
                <a:pt x="0" y="45578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BAB04-BC08-5449-9314-8FC02D24783E}">
      <dsp:nvSpPr>
        <dsp:cNvPr id="0" name=""/>
        <dsp:cNvSpPr/>
      </dsp:nvSpPr>
      <dsp:spPr>
        <a:xfrm>
          <a:off x="2003226" y="995933"/>
          <a:ext cx="1436563" cy="455782"/>
        </a:xfrm>
        <a:custGeom>
          <a:avLst/>
          <a:gdLst/>
          <a:ahLst/>
          <a:cxnLst/>
          <a:rect l="0" t="0" r="0" b="0"/>
          <a:pathLst>
            <a:path>
              <a:moveTo>
                <a:pt x="1436563" y="0"/>
              </a:moveTo>
              <a:lnTo>
                <a:pt x="1436563" y="310602"/>
              </a:lnTo>
              <a:lnTo>
                <a:pt x="0" y="310602"/>
              </a:lnTo>
              <a:lnTo>
                <a:pt x="0" y="45578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E0423-14E1-B246-AD2A-CE4908D700C9}">
      <dsp:nvSpPr>
        <dsp:cNvPr id="0" name=""/>
        <dsp:cNvSpPr/>
      </dsp:nvSpPr>
      <dsp:spPr>
        <a:xfrm>
          <a:off x="2656209" y="786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359981-D00E-6442-AAEA-BEFE6B4EBA3E}">
      <dsp:nvSpPr>
        <dsp:cNvPr id="0" name=""/>
        <dsp:cNvSpPr/>
      </dsp:nvSpPr>
      <dsp:spPr>
        <a:xfrm>
          <a:off x="2830338" y="166208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DM</a:t>
          </a:r>
        </a:p>
      </dsp:txBody>
      <dsp:txXfrm>
        <a:off x="2859485" y="195355"/>
        <a:ext cx="1508866" cy="936852"/>
      </dsp:txXfrm>
    </dsp:sp>
    <dsp:sp modelId="{F326E90C-4696-EF43-A19E-01C0F9DF0022}">
      <dsp:nvSpPr>
        <dsp:cNvPr id="0" name=""/>
        <dsp:cNvSpPr/>
      </dsp:nvSpPr>
      <dsp:spPr>
        <a:xfrm>
          <a:off x="1219646" y="1451715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DBE59-689F-3E48-855E-CFB18B515795}">
      <dsp:nvSpPr>
        <dsp:cNvPr id="0" name=""/>
        <dsp:cNvSpPr/>
      </dsp:nvSpPr>
      <dsp:spPr>
        <a:xfrm>
          <a:off x="1393775" y="1617137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Akut</a:t>
          </a:r>
          <a:r>
            <a:rPr lang="en-US" sz="1600" kern="1200" dirty="0"/>
            <a:t> </a:t>
          </a:r>
          <a:r>
            <a:rPr lang="en-US" sz="1600" kern="1200" dirty="0" err="1"/>
            <a:t>komplikasyonlar</a:t>
          </a:r>
          <a:endParaRPr lang="en-US" sz="1600" kern="1200" dirty="0"/>
        </a:p>
      </dsp:txBody>
      <dsp:txXfrm>
        <a:off x="1422922" y="1646284"/>
        <a:ext cx="1508866" cy="936852"/>
      </dsp:txXfrm>
    </dsp:sp>
    <dsp:sp modelId="{F2A26DC8-5653-2742-9C29-0CBE99EA9FD9}">
      <dsp:nvSpPr>
        <dsp:cNvPr id="0" name=""/>
        <dsp:cNvSpPr/>
      </dsp:nvSpPr>
      <dsp:spPr>
        <a:xfrm>
          <a:off x="261937" y="2902644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BE91CF-C488-D845-97CD-888B31033469}">
      <dsp:nvSpPr>
        <dsp:cNvPr id="0" name=""/>
        <dsp:cNvSpPr/>
      </dsp:nvSpPr>
      <dsp:spPr>
        <a:xfrm>
          <a:off x="436066" y="3068066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Diyabetik</a:t>
          </a:r>
          <a:r>
            <a:rPr lang="en-US" sz="1600" kern="1200" dirty="0"/>
            <a:t> </a:t>
          </a:r>
          <a:r>
            <a:rPr lang="en-US" sz="1600" kern="1200" dirty="0" err="1"/>
            <a:t>ketoasizdoz</a:t>
          </a:r>
          <a:endParaRPr lang="en-US" sz="1600" kern="1200" dirty="0"/>
        </a:p>
      </dsp:txBody>
      <dsp:txXfrm>
        <a:off x="465213" y="3097213"/>
        <a:ext cx="1508866" cy="936852"/>
      </dsp:txXfrm>
    </dsp:sp>
    <dsp:sp modelId="{97E90A9B-D9A5-5240-846F-B9E1480186EA}">
      <dsp:nvSpPr>
        <dsp:cNvPr id="0" name=""/>
        <dsp:cNvSpPr/>
      </dsp:nvSpPr>
      <dsp:spPr>
        <a:xfrm>
          <a:off x="2177355" y="2902644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287F19-C75B-124A-A82A-9B16FE9681E9}">
      <dsp:nvSpPr>
        <dsp:cNvPr id="0" name=""/>
        <dsp:cNvSpPr/>
      </dsp:nvSpPr>
      <dsp:spPr>
        <a:xfrm>
          <a:off x="2351484" y="3068066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Hiperosmolar</a:t>
          </a:r>
          <a:r>
            <a:rPr lang="en-US" sz="1600" kern="1200" dirty="0"/>
            <a:t> </a:t>
          </a:r>
          <a:r>
            <a:rPr lang="en-US" sz="1600" kern="1200" dirty="0" err="1"/>
            <a:t>hiperglisemik</a:t>
          </a:r>
          <a:r>
            <a:rPr lang="en-US" sz="1600" kern="1200" dirty="0"/>
            <a:t> durum</a:t>
          </a:r>
        </a:p>
      </dsp:txBody>
      <dsp:txXfrm>
        <a:off x="2380631" y="3097213"/>
        <a:ext cx="1508866" cy="936852"/>
      </dsp:txXfrm>
    </dsp:sp>
    <dsp:sp modelId="{FBC2861D-64E0-CD44-B414-B2DD00616DC9}">
      <dsp:nvSpPr>
        <dsp:cNvPr id="0" name=""/>
        <dsp:cNvSpPr/>
      </dsp:nvSpPr>
      <dsp:spPr>
        <a:xfrm>
          <a:off x="4092773" y="1451715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C9F32F-D6C2-F041-9FE2-271458DBD1E9}">
      <dsp:nvSpPr>
        <dsp:cNvPr id="0" name=""/>
        <dsp:cNvSpPr/>
      </dsp:nvSpPr>
      <dsp:spPr>
        <a:xfrm>
          <a:off x="4266902" y="1617137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Kronik</a:t>
          </a:r>
          <a:r>
            <a:rPr lang="en-US" sz="1600" kern="1200" dirty="0"/>
            <a:t> </a:t>
          </a:r>
          <a:r>
            <a:rPr lang="en-US" sz="1600" kern="1200" dirty="0" err="1"/>
            <a:t>komplikasyonlar</a:t>
          </a:r>
          <a:endParaRPr lang="en-US" sz="1600" kern="1200" dirty="0"/>
        </a:p>
      </dsp:txBody>
      <dsp:txXfrm>
        <a:off x="4296049" y="1646284"/>
        <a:ext cx="1508866" cy="936852"/>
      </dsp:txXfrm>
    </dsp:sp>
    <dsp:sp modelId="{C6C67AEA-7117-4842-8137-B7FCF476527E}">
      <dsp:nvSpPr>
        <dsp:cNvPr id="0" name=""/>
        <dsp:cNvSpPr/>
      </dsp:nvSpPr>
      <dsp:spPr>
        <a:xfrm>
          <a:off x="4092773" y="2902644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B8C0F0-AB18-FB43-B45D-098F22BF3821}">
      <dsp:nvSpPr>
        <dsp:cNvPr id="0" name=""/>
        <dsp:cNvSpPr/>
      </dsp:nvSpPr>
      <dsp:spPr>
        <a:xfrm>
          <a:off x="4266902" y="3068066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Mikrovasküler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Makrovasküler</a:t>
          </a:r>
          <a:r>
            <a:rPr lang="en-US" sz="1600" kern="1200" dirty="0"/>
            <a:t> </a:t>
          </a:r>
        </a:p>
      </dsp:txBody>
      <dsp:txXfrm>
        <a:off x="4296049" y="3097213"/>
        <a:ext cx="1508866" cy="936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A08C8-E9A8-E747-B8DC-F1F72F2A6B0C}">
      <dsp:nvSpPr>
        <dsp:cNvPr id="0" name=""/>
        <dsp:cNvSpPr/>
      </dsp:nvSpPr>
      <dsp:spPr>
        <a:xfrm>
          <a:off x="3043237" y="0"/>
          <a:ext cx="2143125" cy="857250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00CCEA-7759-F34B-95AC-FCC0BBFDA02C}">
      <dsp:nvSpPr>
        <dsp:cNvPr id="0" name=""/>
        <dsp:cNvSpPr/>
      </dsp:nvSpPr>
      <dsp:spPr>
        <a:xfrm>
          <a:off x="3300412" y="150018"/>
          <a:ext cx="707231" cy="42005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rgbClr val="000000"/>
              </a:solidFill>
            </a:rPr>
            <a:t>Diyabet</a:t>
          </a:r>
          <a:r>
            <a:rPr lang="en-US" sz="1400" kern="1200" dirty="0"/>
            <a:t> </a:t>
          </a:r>
        </a:p>
      </dsp:txBody>
      <dsp:txXfrm>
        <a:off x="3300412" y="150018"/>
        <a:ext cx="707231" cy="420052"/>
      </dsp:txXfrm>
    </dsp:sp>
    <dsp:sp modelId="{11BD7843-7BAC-BD4D-A50B-FA46E1F3F181}">
      <dsp:nvSpPr>
        <dsp:cNvPr id="0" name=""/>
        <dsp:cNvSpPr/>
      </dsp:nvSpPr>
      <dsp:spPr>
        <a:xfrm>
          <a:off x="4114800" y="287178"/>
          <a:ext cx="835818" cy="42005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Enfeksiyon</a:t>
          </a:r>
          <a:r>
            <a:rPr lang="en-US" sz="1400" kern="1200" dirty="0"/>
            <a:t> </a:t>
          </a:r>
        </a:p>
      </dsp:txBody>
      <dsp:txXfrm>
        <a:off x="4114800" y="287178"/>
        <a:ext cx="835818" cy="420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01F9C-723C-C146-BCF3-B04B0DD457E0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AB806-6DD6-AA49-9EA5-B69D49C5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12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Sağlık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Bakanlığı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Haziran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2016’da KPA13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aşısını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GBP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Genişletilmis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̧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Bağışıklama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kapsamına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dahil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ederek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gruplarda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yaştan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bağımsız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tüm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diyabet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hastaları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dahil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aşılama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programına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almıs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̧ ve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aşının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erişkin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̧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grubunda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ücretsiz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teminini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sağlamıştır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AB806-6DD6-AA49-9EA5-B69D49C599A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36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uygulama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daha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erken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yapılabilir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hafta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beklenmelidir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AB806-6DD6-AA49-9EA5-B69D49C599A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0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AB806-6DD6-AA49-9EA5-B69D49C599A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27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AB806-6DD6-AA49-9EA5-B69D49C599A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6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D37D-2B53-6948-9F30-99574E77A159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D163-2BB7-C44C-A024-34BAB386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9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D37D-2B53-6948-9F30-99574E77A159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D163-2BB7-C44C-A024-34BAB386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0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D37D-2B53-6948-9F30-99574E77A159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D163-2BB7-C44C-A024-34BAB386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5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D37D-2B53-6948-9F30-99574E77A159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D163-2BB7-C44C-A024-34BAB386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D37D-2B53-6948-9F30-99574E77A159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D163-2BB7-C44C-A024-34BAB386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4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D37D-2B53-6948-9F30-99574E77A159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D163-2BB7-C44C-A024-34BAB386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D37D-2B53-6948-9F30-99574E77A159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D163-2BB7-C44C-A024-34BAB386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D37D-2B53-6948-9F30-99574E77A159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D163-2BB7-C44C-A024-34BAB386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1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D37D-2B53-6948-9F30-99574E77A159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D163-2BB7-C44C-A024-34BAB386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2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D37D-2B53-6948-9F30-99574E77A159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D163-2BB7-C44C-A024-34BAB386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40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D37D-2B53-6948-9F30-99574E77A159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D163-2BB7-C44C-A024-34BAB386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7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3D37D-2B53-6948-9F30-99574E77A159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2D163-2BB7-C44C-A024-34BAB3864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42096"/>
            <a:ext cx="6400800" cy="68700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Dr. </a:t>
            </a:r>
            <a:r>
              <a:rPr lang="en-US" sz="2000" dirty="0" err="1">
                <a:solidFill>
                  <a:schemeClr val="tx1"/>
                </a:solidFill>
              </a:rPr>
              <a:t>İlknur</a:t>
            </a:r>
            <a:r>
              <a:rPr lang="en-US" sz="2000" dirty="0">
                <a:solidFill>
                  <a:schemeClr val="tx1"/>
                </a:solidFill>
              </a:rPr>
              <a:t> ÖZTÜRK ÜNSAL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EABDE2D-26E9-504D-A9CA-525785755586}"/>
              </a:ext>
            </a:extLst>
          </p:cNvPr>
          <p:cNvSpPr/>
          <p:nvPr/>
        </p:nvSpPr>
        <p:spPr>
          <a:xfrm>
            <a:off x="549110" y="2110085"/>
            <a:ext cx="8045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Diyabetli Bireylerde Aşılama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1F190AD-14A4-B143-996F-109BDEC6E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6" y="280303"/>
            <a:ext cx="1569288" cy="15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29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E26E071-B3C4-254C-95AC-F26B1BDFDB3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800" dirty="0"/>
              <a:t>Diyabetiklerde savunma sistemi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71D004-1B56-7A47-8F1F-72CB270CC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Savunma sisteminin ilk engeli olan </a:t>
            </a:r>
            <a:r>
              <a:rPr lang="tr-TR" sz="2000" dirty="0" err="1"/>
              <a:t>deri</a:t>
            </a:r>
            <a:r>
              <a:rPr lang="tr-TR" sz="2000" dirty="0" err="1">
                <a:sym typeface="Wingdings" pitchFamily="2" charset="2"/>
              </a:rPr>
              <a:t></a:t>
            </a:r>
            <a:r>
              <a:rPr lang="tr-TR" sz="2000" dirty="0" err="1"/>
              <a:t>Vaskülopati</a:t>
            </a:r>
            <a:r>
              <a:rPr lang="tr-TR" sz="2000" dirty="0"/>
              <a:t> ve </a:t>
            </a:r>
            <a:r>
              <a:rPr lang="tr-TR" sz="2000" dirty="0" err="1"/>
              <a:t>nöropati</a:t>
            </a:r>
            <a:r>
              <a:rPr lang="tr-TR" sz="2000" dirty="0"/>
              <a:t> sonucu bütünlüğü bozulmuştur </a:t>
            </a:r>
          </a:p>
          <a:p>
            <a:endParaRPr lang="tr-TR" sz="2000" dirty="0"/>
          </a:p>
          <a:p>
            <a:r>
              <a:rPr lang="tr-TR" sz="2000" dirty="0" err="1"/>
              <a:t>Nötrofil</a:t>
            </a:r>
            <a:r>
              <a:rPr lang="tr-TR" sz="2000" dirty="0"/>
              <a:t> </a:t>
            </a:r>
            <a:r>
              <a:rPr lang="tr-TR" sz="2000" dirty="0" err="1"/>
              <a:t>fonk</a:t>
            </a:r>
            <a:r>
              <a:rPr lang="tr-TR" sz="2000" dirty="0"/>
              <a:t> </a:t>
            </a:r>
            <a:r>
              <a:rPr lang="tr-TR" sz="2000" dirty="0" err="1"/>
              <a:t>bzk</a:t>
            </a:r>
            <a:r>
              <a:rPr lang="tr-TR" sz="2000" dirty="0"/>
              <a:t> (</a:t>
            </a:r>
            <a:r>
              <a:rPr lang="tr-TR" sz="2000" dirty="0" err="1"/>
              <a:t>kemotaksis,endotele</a:t>
            </a:r>
            <a:r>
              <a:rPr lang="tr-TR" sz="2000" dirty="0"/>
              <a:t> </a:t>
            </a:r>
            <a:r>
              <a:rPr lang="tr-TR" sz="2000" dirty="0" err="1"/>
              <a:t>adezyon,fagositoz</a:t>
            </a:r>
            <a:r>
              <a:rPr lang="tr-TR" sz="2000" dirty="0"/>
              <a:t>, </a:t>
            </a:r>
            <a:r>
              <a:rPr lang="tr-TR" sz="2000" dirty="0" err="1"/>
              <a:t>bakterisidal</a:t>
            </a:r>
            <a:r>
              <a:rPr lang="tr-TR" sz="2000" dirty="0"/>
              <a:t> aktivite) </a:t>
            </a:r>
          </a:p>
          <a:p>
            <a:r>
              <a:rPr lang="tr-TR" sz="2000" dirty="0" err="1"/>
              <a:t>Makrofaj-monosit</a:t>
            </a:r>
            <a:r>
              <a:rPr lang="tr-TR" sz="2000" dirty="0"/>
              <a:t> </a:t>
            </a:r>
            <a:r>
              <a:rPr lang="tr-TR" sz="2000" dirty="0" err="1"/>
              <a:t>fonk</a:t>
            </a:r>
            <a:r>
              <a:rPr lang="tr-TR" sz="2000" dirty="0"/>
              <a:t> </a:t>
            </a:r>
            <a:r>
              <a:rPr lang="tr-TR" sz="2000" dirty="0" err="1"/>
              <a:t>bzk</a:t>
            </a:r>
            <a:r>
              <a:rPr lang="tr-TR" sz="2000" dirty="0"/>
              <a:t> </a:t>
            </a:r>
          </a:p>
          <a:p>
            <a:r>
              <a:rPr lang="tr-TR" sz="2000" dirty="0"/>
              <a:t>Hücresel </a:t>
            </a:r>
            <a:r>
              <a:rPr lang="tr-TR" sz="2000" dirty="0" err="1"/>
              <a:t>immünite</a:t>
            </a:r>
            <a:r>
              <a:rPr lang="tr-TR" sz="2000" dirty="0"/>
              <a:t> baskılanmış </a:t>
            </a:r>
          </a:p>
          <a:p>
            <a:r>
              <a:rPr lang="tr-TR" sz="2000" dirty="0" err="1"/>
              <a:t>Humoral</a:t>
            </a:r>
            <a:r>
              <a:rPr lang="tr-TR" sz="2000" dirty="0"/>
              <a:t> </a:t>
            </a:r>
            <a:r>
              <a:rPr lang="tr-TR" sz="2000" dirty="0" err="1"/>
              <a:t>immünite</a:t>
            </a:r>
            <a:r>
              <a:rPr lang="tr-TR" sz="2000" dirty="0"/>
              <a:t> normal→ Aşılara yeterli antikor yanıtı vardır</a:t>
            </a:r>
            <a:r>
              <a:rPr lang="tr-TR" sz="2000" dirty="0">
                <a:solidFill>
                  <a:srgbClr val="FF0000"/>
                </a:solidFill>
              </a:rPr>
              <a:t>*****</a:t>
            </a:r>
          </a:p>
          <a:p>
            <a:r>
              <a:rPr lang="tr-TR" sz="2000" dirty="0" err="1"/>
              <a:t>Opsonizasyon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628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68F756A-3E98-E444-B0C4-4D155B1EC8F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2800" dirty="0"/>
              <a:t>Diyabetiklerde enfeksiyonlara yatkınlığın sebepleri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87F3AF-BEF6-6847-BE7A-742E549C5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Savunma sistemi yetersizliği→ </a:t>
            </a:r>
            <a:r>
              <a:rPr lang="tr-TR" sz="2000" dirty="0" err="1"/>
              <a:t>Hiperglisemi</a:t>
            </a:r>
            <a:r>
              <a:rPr lang="tr-TR" sz="2000" dirty="0"/>
              <a:t> ile ilişkili</a:t>
            </a:r>
          </a:p>
          <a:p>
            <a:pPr marL="0" indent="0">
              <a:buNone/>
            </a:pPr>
            <a:r>
              <a:rPr lang="tr-TR" sz="2000" dirty="0"/>
              <a:t> </a:t>
            </a:r>
          </a:p>
          <a:p>
            <a:r>
              <a:rPr lang="tr-TR" sz="2000" dirty="0" err="1"/>
              <a:t>Vasküler</a:t>
            </a:r>
            <a:r>
              <a:rPr lang="tr-TR" sz="2000" dirty="0"/>
              <a:t> yetersizlik→ Makro ve </a:t>
            </a:r>
            <a:r>
              <a:rPr lang="tr-TR" sz="2000" dirty="0" err="1"/>
              <a:t>mikroanjiopati</a:t>
            </a:r>
            <a:r>
              <a:rPr lang="tr-TR" sz="2000" dirty="0"/>
              <a:t> 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 err="1"/>
              <a:t>Nöropati</a:t>
            </a:r>
            <a:r>
              <a:rPr lang="tr-TR" sz="2000" dirty="0"/>
              <a:t> gelişimi→ Duysal ve otonom </a:t>
            </a:r>
            <a:r>
              <a:rPr lang="tr-TR" sz="2000" dirty="0" err="1"/>
              <a:t>nöropati</a:t>
            </a:r>
            <a:r>
              <a:rPr lang="tr-TR" sz="2000" dirty="0"/>
              <a:t> (diyabetik ayak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Deri ve mukozalarda mikroorganizma </a:t>
            </a:r>
            <a:r>
              <a:rPr lang="tr-TR" sz="2000" dirty="0" err="1"/>
              <a:t>kolonizasyonunun</a:t>
            </a:r>
            <a:r>
              <a:rPr lang="tr-TR" sz="2000" dirty="0"/>
              <a:t> artması</a:t>
            </a:r>
          </a:p>
        </p:txBody>
      </p:sp>
    </p:spTree>
    <p:extLst>
      <p:ext uri="{BB962C8B-B14F-4D97-AF65-F5344CB8AC3E}">
        <p14:creationId xmlns:p14="http://schemas.microsoft.com/office/powerpoint/2010/main" val="3523386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D354640A-63E9-4A44-A4F5-D31A043A5E45}"/>
              </a:ext>
            </a:extLst>
          </p:cNvPr>
          <p:cNvSpPr/>
          <p:nvPr/>
        </p:nvSpPr>
        <p:spPr>
          <a:xfrm>
            <a:off x="727364" y="180795"/>
            <a:ext cx="7045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FF0000"/>
                </a:solidFill>
              </a:rPr>
              <a:t>Diyabette Enfeksiyon Gelişimine Neden Olan Faktörler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61EA4600-E028-3443-9EFC-4A08920C2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17" y="1286358"/>
            <a:ext cx="7507705" cy="321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74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E4DE1C-F48F-F04D-B0F3-3643BBDB6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/>
              <a:t>Diyabet;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C0ED01-A62B-9B46-B09A-71B1018F5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Hem yaygın görülen enfeksiyonlara duyarlılığı arttırır 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Hem de sadece </a:t>
            </a:r>
            <a:r>
              <a:rPr lang="tr-TR" sz="2000" dirty="0" err="1"/>
              <a:t>immün</a:t>
            </a:r>
            <a:r>
              <a:rPr lang="tr-TR" sz="2000" dirty="0"/>
              <a:t> sistem yetersizliklerinde görülebilen enfeksiyonlarla karşılaşılmasına neden olur</a:t>
            </a:r>
          </a:p>
        </p:txBody>
      </p:sp>
    </p:spTree>
    <p:extLst>
      <p:ext uri="{BB962C8B-B14F-4D97-AF65-F5344CB8AC3E}">
        <p14:creationId xmlns:p14="http://schemas.microsoft.com/office/powerpoint/2010/main" val="1820524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985D6C6-1478-9C4C-ACB3-9E8FE2542A4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200" dirty="0"/>
              <a:t>Aşılamanın amacı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0BE4A4-5765-D246-8447-485FCC4FE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000" dirty="0"/>
          </a:p>
          <a:p>
            <a:r>
              <a:rPr lang="tr-TR" sz="2000" dirty="0"/>
              <a:t>Enfeksiyonlarının sayısını 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Hastaneye yatışların sayı ve süresini 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Enfeksiyonlarının neden olduğu ölümleri azaltmak</a:t>
            </a:r>
          </a:p>
        </p:txBody>
      </p:sp>
    </p:spTree>
    <p:extLst>
      <p:ext uri="{BB962C8B-B14F-4D97-AF65-F5344CB8AC3E}">
        <p14:creationId xmlns:p14="http://schemas.microsoft.com/office/powerpoint/2010/main" val="3785376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Aşılama</a:t>
            </a:r>
            <a:r>
              <a:rPr lang="en-US" sz="2000" dirty="0"/>
              <a:t>, </a:t>
            </a:r>
            <a:r>
              <a:rPr lang="en-US" sz="2000" dirty="0" err="1"/>
              <a:t>bulaşıcı</a:t>
            </a:r>
            <a:r>
              <a:rPr lang="en-US" sz="2000" dirty="0"/>
              <a:t> </a:t>
            </a:r>
            <a:r>
              <a:rPr lang="en-US" sz="2000" dirty="0" err="1"/>
              <a:t>hastalıkları</a:t>
            </a:r>
            <a:r>
              <a:rPr lang="en-US" sz="2000" dirty="0"/>
              <a:t> </a:t>
            </a:r>
            <a:r>
              <a:rPr lang="en-US" sz="2000" dirty="0" err="1"/>
              <a:t>önleme</a:t>
            </a:r>
            <a:r>
              <a:rPr lang="en-US" sz="2000" dirty="0"/>
              <a:t> ve </a:t>
            </a:r>
            <a:r>
              <a:rPr lang="en-US" sz="2000" dirty="0" err="1"/>
              <a:t>bulaşıcı</a:t>
            </a:r>
            <a:r>
              <a:rPr lang="en-US" sz="2000" dirty="0"/>
              <a:t> </a:t>
            </a:r>
            <a:r>
              <a:rPr lang="en-US" sz="2000" dirty="0" err="1"/>
              <a:t>hastalıklardan</a:t>
            </a:r>
            <a:r>
              <a:rPr lang="en-US" sz="2000" dirty="0"/>
              <a:t> </a:t>
            </a:r>
            <a:r>
              <a:rPr lang="en-US" sz="2000" dirty="0" err="1"/>
              <a:t>korunmada</a:t>
            </a:r>
            <a:r>
              <a:rPr lang="en-US" sz="2000" dirty="0"/>
              <a:t> en </a:t>
            </a:r>
            <a:r>
              <a:rPr lang="en-US" sz="2000" dirty="0" err="1"/>
              <a:t>etkili</a:t>
            </a:r>
            <a:r>
              <a:rPr lang="en-US" sz="2000" dirty="0"/>
              <a:t> ve </a:t>
            </a:r>
            <a:r>
              <a:rPr lang="en-US" sz="2000" dirty="0" err="1"/>
              <a:t>güvenli</a:t>
            </a:r>
            <a:r>
              <a:rPr lang="en-US" sz="2000" dirty="0"/>
              <a:t> </a:t>
            </a:r>
            <a:r>
              <a:rPr lang="en-US" sz="2000" dirty="0" err="1"/>
              <a:t>koruyucu</a:t>
            </a:r>
            <a:r>
              <a:rPr lang="en-US" sz="2000" dirty="0"/>
              <a:t> </a:t>
            </a:r>
            <a:r>
              <a:rPr lang="en-US" sz="2000" dirty="0" err="1"/>
              <a:t>sağlık</a:t>
            </a:r>
            <a:r>
              <a:rPr lang="en-US" sz="2000" dirty="0"/>
              <a:t> </a:t>
            </a:r>
            <a:r>
              <a:rPr lang="en-US" sz="2000" dirty="0" err="1"/>
              <a:t>hizmetlerinden</a:t>
            </a:r>
            <a:r>
              <a:rPr lang="en-US" sz="2000" dirty="0"/>
              <a:t> </a:t>
            </a:r>
            <a:r>
              <a:rPr lang="en-US" sz="2000" dirty="0" err="1"/>
              <a:t>biridir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/>
              <a:t>Çocukluk</a:t>
            </a:r>
            <a:r>
              <a:rPr lang="en-US" sz="2000" dirty="0"/>
              <a:t> </a:t>
            </a:r>
            <a:r>
              <a:rPr lang="en-US" sz="2000" dirty="0" err="1"/>
              <a:t>çağı</a:t>
            </a:r>
            <a:r>
              <a:rPr lang="en-US" sz="2000" dirty="0"/>
              <a:t> </a:t>
            </a:r>
            <a:r>
              <a:rPr lang="en-US" sz="2000" dirty="0" err="1"/>
              <a:t>aşıları</a:t>
            </a:r>
            <a:r>
              <a:rPr lang="en-US" sz="2000" dirty="0"/>
              <a:t> 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birçok</a:t>
            </a:r>
            <a:r>
              <a:rPr lang="en-US" sz="2000" dirty="0"/>
              <a:t> </a:t>
            </a:r>
            <a:r>
              <a:rPr lang="en-US" sz="2000" dirty="0" err="1"/>
              <a:t>bulaşıcı</a:t>
            </a:r>
            <a:r>
              <a:rPr lang="en-US" sz="2000" dirty="0"/>
              <a:t> </a:t>
            </a:r>
            <a:r>
              <a:rPr lang="en-US" sz="2000" dirty="0" err="1"/>
              <a:t>hastalığın</a:t>
            </a:r>
            <a:r>
              <a:rPr lang="en-US" sz="2000" dirty="0"/>
              <a:t> </a:t>
            </a:r>
            <a:r>
              <a:rPr lang="en-US" sz="2000" dirty="0" err="1"/>
              <a:t>sıklığı</a:t>
            </a:r>
            <a:r>
              <a:rPr lang="en-US" sz="2000" dirty="0"/>
              <a:t> </a:t>
            </a:r>
            <a:r>
              <a:rPr lang="en-US" sz="2000" dirty="0" err="1"/>
              <a:t>azalmıştır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447" y="205979"/>
            <a:ext cx="3040353" cy="195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23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97238186"/>
              </p:ext>
            </p:extLst>
          </p:nvPr>
        </p:nvGraphicFramePr>
        <p:xfrm>
          <a:off x="457200" y="205979"/>
          <a:ext cx="8229600" cy="85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err="1"/>
              <a:t>İnfluenza</a:t>
            </a:r>
            <a:r>
              <a:rPr lang="tr-TR" sz="2000" dirty="0"/>
              <a:t> ve </a:t>
            </a:r>
            <a:r>
              <a:rPr lang="tr-TR" sz="2000" dirty="0" err="1"/>
              <a:t>pnömokok</a:t>
            </a:r>
            <a:r>
              <a:rPr lang="tr-TR" sz="2000" dirty="0"/>
              <a:t> enfeksiyonlarına bağlı ölümler, diyabetli hastalarda diyabetik olmayanlara göre 2-3 kat daha fazladır</a:t>
            </a:r>
          </a:p>
          <a:p>
            <a:pPr marL="0" indent="0">
              <a:buNone/>
            </a:pPr>
            <a:endParaRPr lang="tr-TR" sz="2000" dirty="0"/>
          </a:p>
          <a:p>
            <a:pPr>
              <a:buFont typeface="Wingdings" charset="2"/>
              <a:buChar char="Ø"/>
            </a:pPr>
            <a:r>
              <a:rPr lang="tr-TR" sz="2000" dirty="0"/>
              <a:t>Klinik seyir daha şiddetli</a:t>
            </a:r>
          </a:p>
          <a:p>
            <a:pPr>
              <a:buFont typeface="Wingdings" charset="2"/>
              <a:buChar char="Ø"/>
            </a:pPr>
            <a:r>
              <a:rPr lang="tr-TR" sz="2000" dirty="0" err="1"/>
              <a:t>İnfluenza</a:t>
            </a:r>
            <a:r>
              <a:rPr lang="tr-TR" sz="2000" dirty="0"/>
              <a:t> ve </a:t>
            </a:r>
            <a:r>
              <a:rPr lang="tr-TR" sz="2000" dirty="0" err="1"/>
              <a:t>pnömokok</a:t>
            </a:r>
            <a:r>
              <a:rPr lang="tr-TR" sz="2000" dirty="0"/>
              <a:t> enfeksiyonları nedeniyle hastaneye yatış ihtiyacı daha fazladır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717367" y="3577665"/>
            <a:ext cx="7735925" cy="1095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000000"/>
                </a:solidFill>
              </a:rPr>
              <a:t>Diyabetik hastalarda </a:t>
            </a:r>
            <a:r>
              <a:rPr lang="tr-TR" b="1" dirty="0" err="1">
                <a:solidFill>
                  <a:srgbClr val="000000"/>
                </a:solidFill>
              </a:rPr>
              <a:t>influenza</a:t>
            </a:r>
            <a:r>
              <a:rPr lang="tr-TR" b="1" dirty="0">
                <a:solidFill>
                  <a:srgbClr val="000000"/>
                </a:solidFill>
              </a:rPr>
              <a:t>, </a:t>
            </a:r>
            <a:r>
              <a:rPr lang="tr-TR" b="1" dirty="0" err="1">
                <a:solidFill>
                  <a:srgbClr val="000000"/>
                </a:solidFill>
              </a:rPr>
              <a:t>pnömokok</a:t>
            </a:r>
            <a:r>
              <a:rPr lang="tr-TR" b="1" dirty="0">
                <a:solidFill>
                  <a:srgbClr val="000000"/>
                </a:solidFill>
              </a:rPr>
              <a:t> ve Hepatit B </a:t>
            </a:r>
            <a:r>
              <a:rPr lang="tr-TR" b="1" dirty="0" err="1">
                <a:solidFill>
                  <a:srgbClr val="000000"/>
                </a:solidFill>
              </a:rPr>
              <a:t>aşılarının</a:t>
            </a:r>
            <a:r>
              <a:rPr lang="tr-TR" b="1" dirty="0">
                <a:solidFill>
                  <a:srgbClr val="000000"/>
                </a:solidFill>
              </a:rPr>
              <a:t> yaptırılması </a:t>
            </a:r>
            <a:r>
              <a:rPr lang="tr-TR" b="1" dirty="0" err="1">
                <a:solidFill>
                  <a:srgbClr val="000000"/>
                </a:solidFill>
              </a:rPr>
              <a:t>hospitalizasyon</a:t>
            </a:r>
            <a:r>
              <a:rPr lang="tr-TR" b="1" dirty="0">
                <a:solidFill>
                  <a:srgbClr val="000000"/>
                </a:solidFill>
              </a:rPr>
              <a:t>, </a:t>
            </a:r>
            <a:r>
              <a:rPr lang="tr-TR" b="1" dirty="0" err="1">
                <a:solidFill>
                  <a:srgbClr val="000000"/>
                </a:solidFill>
              </a:rPr>
              <a:t>mortalite</a:t>
            </a:r>
            <a:r>
              <a:rPr lang="tr-TR" b="1" dirty="0">
                <a:solidFill>
                  <a:srgbClr val="000000"/>
                </a:solidFill>
              </a:rPr>
              <a:t>, </a:t>
            </a:r>
            <a:r>
              <a:rPr lang="tr-TR" b="1" dirty="0" err="1">
                <a:solidFill>
                  <a:srgbClr val="000000"/>
                </a:solidFill>
              </a:rPr>
              <a:t>morbidite</a:t>
            </a:r>
            <a:r>
              <a:rPr lang="tr-TR" b="1" dirty="0">
                <a:solidFill>
                  <a:srgbClr val="000000"/>
                </a:solidFill>
              </a:rPr>
              <a:t> ve </a:t>
            </a:r>
            <a:r>
              <a:rPr lang="tr-TR" b="1" dirty="0" err="1">
                <a:solidFill>
                  <a:srgbClr val="000000"/>
                </a:solidFill>
              </a:rPr>
              <a:t>sağlık</a:t>
            </a:r>
            <a:r>
              <a:rPr lang="tr-TR" b="1" dirty="0">
                <a:solidFill>
                  <a:srgbClr val="000000"/>
                </a:solidFill>
              </a:rPr>
              <a:t> maliyetinin azaltılması </a:t>
            </a:r>
            <a:r>
              <a:rPr lang="tr-TR" b="1" dirty="0" err="1">
                <a:solidFill>
                  <a:srgbClr val="000000"/>
                </a:solidFill>
              </a:rPr>
              <a:t>açısından</a:t>
            </a:r>
            <a:r>
              <a:rPr lang="tr-TR" b="1" dirty="0">
                <a:solidFill>
                  <a:srgbClr val="000000"/>
                </a:solidFill>
              </a:rPr>
              <a:t> </a:t>
            </a:r>
            <a:r>
              <a:rPr lang="tr-TR" b="1" dirty="0" err="1">
                <a:solidFill>
                  <a:srgbClr val="000000"/>
                </a:solidFill>
              </a:rPr>
              <a:t>önemlidir</a:t>
            </a:r>
            <a:r>
              <a:rPr lang="tr-TR" b="1" dirty="0">
                <a:solidFill>
                  <a:srgbClr val="000000"/>
                </a:solidFill>
              </a:rPr>
              <a:t> </a:t>
            </a: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32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/>
              <a:t>İnfluenza (</a:t>
            </a:r>
            <a:r>
              <a:rPr lang="en-US" sz="3200" dirty="0" err="1"/>
              <a:t>Mevsimsel</a:t>
            </a:r>
            <a:r>
              <a:rPr lang="en-US" sz="3200" dirty="0"/>
              <a:t> Grip)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Akut</a:t>
            </a:r>
            <a:r>
              <a:rPr lang="en-US" sz="2000" dirty="0"/>
              <a:t> </a:t>
            </a:r>
            <a:r>
              <a:rPr lang="en-US" sz="2000" dirty="0" err="1"/>
              <a:t>solunum</a:t>
            </a:r>
            <a:r>
              <a:rPr lang="en-US" sz="2000" dirty="0"/>
              <a:t> </a:t>
            </a:r>
            <a:r>
              <a:rPr lang="en-US" sz="2000" dirty="0" err="1"/>
              <a:t>yolu</a:t>
            </a:r>
            <a:r>
              <a:rPr lang="en-US" sz="2000" dirty="0"/>
              <a:t> </a:t>
            </a:r>
            <a:r>
              <a:rPr lang="en-US" sz="2000" dirty="0" err="1"/>
              <a:t>enfeksiyonudur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İnfluenza A,B ve C </a:t>
            </a:r>
            <a:r>
              <a:rPr lang="en-US" sz="2000" dirty="0" err="1"/>
              <a:t>insanları</a:t>
            </a:r>
            <a:r>
              <a:rPr lang="en-US" sz="2000" dirty="0"/>
              <a:t> </a:t>
            </a:r>
            <a:r>
              <a:rPr lang="en-US" sz="2000" dirty="0" err="1"/>
              <a:t>enfekte</a:t>
            </a:r>
            <a:r>
              <a:rPr lang="en-US" sz="2000" dirty="0"/>
              <a:t> </a:t>
            </a:r>
            <a:r>
              <a:rPr lang="en-US" sz="2000" dirty="0" err="1"/>
              <a:t>eder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İnfluenza A </a:t>
            </a:r>
            <a:r>
              <a:rPr lang="en-US" sz="2000" dirty="0" err="1"/>
              <a:t>domuzlar</a:t>
            </a:r>
            <a:r>
              <a:rPr lang="en-US" sz="2000" dirty="0"/>
              <a:t>, </a:t>
            </a:r>
            <a:r>
              <a:rPr lang="en-US" sz="2000" dirty="0" err="1"/>
              <a:t>atlar</a:t>
            </a:r>
            <a:r>
              <a:rPr lang="en-US" sz="2000" dirty="0"/>
              <a:t> ve </a:t>
            </a:r>
            <a:r>
              <a:rPr lang="en-US" sz="2000" dirty="0" err="1"/>
              <a:t>kuşlar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 </a:t>
            </a:r>
            <a:r>
              <a:rPr lang="en-US" sz="2000" dirty="0" err="1"/>
              <a:t>birçok</a:t>
            </a:r>
            <a:r>
              <a:rPr lang="en-US" sz="2000" dirty="0"/>
              <a:t> </a:t>
            </a:r>
            <a:r>
              <a:rPr lang="en-US" sz="2000" dirty="0" err="1"/>
              <a:t>türü</a:t>
            </a:r>
            <a:r>
              <a:rPr lang="en-US" sz="2000" dirty="0"/>
              <a:t> </a:t>
            </a:r>
            <a:r>
              <a:rPr lang="en-US" sz="2000" dirty="0" err="1"/>
              <a:t>enfekte</a:t>
            </a:r>
            <a:r>
              <a:rPr lang="en-US" sz="2000" dirty="0"/>
              <a:t> </a:t>
            </a:r>
            <a:r>
              <a:rPr lang="en-US" sz="2000" dirty="0" err="1"/>
              <a:t>eder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İnfluenza A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/>
              <a:t> </a:t>
            </a:r>
            <a:r>
              <a:rPr lang="en-US" sz="2000" dirty="0" err="1"/>
              <a:t>mevsimsel</a:t>
            </a:r>
            <a:r>
              <a:rPr lang="en-US" sz="2000" dirty="0"/>
              <a:t> </a:t>
            </a:r>
            <a:r>
              <a:rPr lang="en-US" sz="2000" dirty="0" err="1"/>
              <a:t>salgın</a:t>
            </a:r>
            <a:r>
              <a:rPr lang="en-US" sz="2000" dirty="0"/>
              <a:t> ve </a:t>
            </a:r>
            <a:r>
              <a:rPr lang="en-US" sz="2000" dirty="0" err="1"/>
              <a:t>pandemilere</a:t>
            </a:r>
            <a:r>
              <a:rPr lang="en-US" sz="2000" dirty="0"/>
              <a:t> </a:t>
            </a:r>
          </a:p>
          <a:p>
            <a:r>
              <a:rPr lang="en-US" sz="2000" dirty="0"/>
              <a:t>İnfluenza B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/>
              <a:t> </a:t>
            </a:r>
            <a:r>
              <a:rPr lang="en-US" sz="2000" dirty="0" err="1"/>
              <a:t>mevsimsel</a:t>
            </a:r>
            <a:r>
              <a:rPr lang="en-US" sz="2000" dirty="0"/>
              <a:t> </a:t>
            </a:r>
            <a:r>
              <a:rPr lang="en-US" sz="2000" dirty="0" err="1"/>
              <a:t>salgınlara</a:t>
            </a:r>
            <a:r>
              <a:rPr lang="en-US" sz="2000" dirty="0"/>
              <a:t> </a:t>
            </a:r>
          </a:p>
          <a:p>
            <a:r>
              <a:rPr lang="en-US" sz="2000" dirty="0"/>
              <a:t>İnfluenza </a:t>
            </a:r>
            <a:r>
              <a:rPr lang="en-US" sz="2000" dirty="0" err="1"/>
              <a:t>C</a:t>
            </a:r>
            <a:r>
              <a:rPr lang="en-US" sz="2000" dirty="0" err="1">
                <a:sym typeface="Wingdings"/>
              </a:rPr>
              <a:t></a:t>
            </a:r>
            <a:r>
              <a:rPr lang="en-US" sz="2000" dirty="0" err="1"/>
              <a:t>sporadik</a:t>
            </a:r>
            <a:r>
              <a:rPr lang="en-US" sz="2000" dirty="0"/>
              <a:t> </a:t>
            </a:r>
            <a:r>
              <a:rPr lang="en-US" sz="2000" dirty="0" err="1"/>
              <a:t>olgulara</a:t>
            </a:r>
            <a:r>
              <a:rPr lang="en-US" sz="2000" dirty="0"/>
              <a:t> </a:t>
            </a:r>
            <a:r>
              <a:rPr lang="en-US" sz="2000" dirty="0" err="1"/>
              <a:t>neden</a:t>
            </a:r>
            <a:r>
              <a:rPr lang="en-US" sz="2000" dirty="0"/>
              <a:t> </a:t>
            </a:r>
            <a:r>
              <a:rPr lang="en-US" sz="2000" dirty="0" err="1"/>
              <a:t>olur</a:t>
            </a:r>
            <a:r>
              <a:rPr lang="en-US" sz="2000" dirty="0"/>
              <a:t> ve </a:t>
            </a:r>
            <a:r>
              <a:rPr lang="en-US" sz="2000" dirty="0" err="1"/>
              <a:t>klinik</a:t>
            </a:r>
            <a:r>
              <a:rPr lang="en-US" sz="2000" dirty="0"/>
              <a:t> </a:t>
            </a:r>
            <a:r>
              <a:rPr lang="en-US" sz="2000" dirty="0" err="1"/>
              <a:t>açıdan</a:t>
            </a:r>
            <a:r>
              <a:rPr lang="en-US" sz="2000" dirty="0"/>
              <a:t> </a:t>
            </a:r>
            <a:r>
              <a:rPr lang="en-US" sz="2000" dirty="0" err="1"/>
              <a:t>hafif</a:t>
            </a:r>
            <a:r>
              <a:rPr lang="en-US" sz="2000" dirty="0"/>
              <a:t> </a:t>
            </a:r>
            <a:r>
              <a:rPr lang="en-US" sz="2000" dirty="0" err="1"/>
              <a:t>seyreder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31C3B04-CC40-C14A-BEEF-0A6CC3137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316" y="1160332"/>
            <a:ext cx="2040240" cy="135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81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Grip </a:t>
            </a:r>
            <a:r>
              <a:rPr lang="en-US" sz="2000" dirty="0" err="1"/>
              <a:t>genellikle</a:t>
            </a:r>
            <a:r>
              <a:rPr lang="en-US" sz="2000" dirty="0"/>
              <a:t> 1-2 </a:t>
            </a:r>
            <a:r>
              <a:rPr lang="en-US" sz="2000" dirty="0" err="1"/>
              <a:t>hafta</a:t>
            </a:r>
            <a:r>
              <a:rPr lang="en-US" sz="2000" dirty="0"/>
              <a:t> </a:t>
            </a:r>
            <a:r>
              <a:rPr lang="en-US" sz="2000" dirty="0" err="1"/>
              <a:t>içinde</a:t>
            </a:r>
            <a:r>
              <a:rPr lang="en-US" sz="2000" dirty="0"/>
              <a:t> </a:t>
            </a:r>
            <a:r>
              <a:rPr lang="en-US" sz="2000" dirty="0" err="1"/>
              <a:t>tedavisiz</a:t>
            </a:r>
            <a:r>
              <a:rPr lang="en-US" sz="2000" dirty="0"/>
              <a:t> </a:t>
            </a:r>
            <a:r>
              <a:rPr lang="en-US" sz="2000" dirty="0" err="1"/>
              <a:t>iyileşir</a:t>
            </a:r>
            <a:endParaRPr lang="en-US" sz="2000" dirty="0"/>
          </a:p>
          <a:p>
            <a:r>
              <a:rPr lang="en-US" sz="2000" dirty="0"/>
              <a:t> &lt;2 </a:t>
            </a:r>
            <a:r>
              <a:rPr lang="en-US" sz="2000" dirty="0" err="1"/>
              <a:t>yaş</a:t>
            </a:r>
            <a:r>
              <a:rPr lang="en-US" sz="2000" dirty="0"/>
              <a:t>, </a:t>
            </a:r>
            <a:r>
              <a:rPr lang="en-US" sz="2000" dirty="0" err="1"/>
              <a:t>yaşlılar</a:t>
            </a:r>
            <a:r>
              <a:rPr lang="en-US" sz="2000" dirty="0"/>
              <a:t> ve </a:t>
            </a:r>
            <a:r>
              <a:rPr lang="en-US" sz="2000" dirty="0" err="1"/>
              <a:t>altta</a:t>
            </a:r>
            <a:r>
              <a:rPr lang="en-US" sz="2000" dirty="0"/>
              <a:t> </a:t>
            </a:r>
            <a:r>
              <a:rPr lang="en-US" sz="2000" dirty="0" err="1"/>
              <a:t>yatan</a:t>
            </a:r>
            <a:r>
              <a:rPr lang="en-US" sz="2000" dirty="0"/>
              <a:t> </a:t>
            </a:r>
            <a:r>
              <a:rPr lang="en-US" sz="2000" dirty="0" err="1"/>
              <a:t>kronik</a:t>
            </a:r>
            <a:r>
              <a:rPr lang="en-US" sz="2000" dirty="0"/>
              <a:t> </a:t>
            </a:r>
            <a:r>
              <a:rPr lang="en-US" sz="2000" dirty="0" err="1"/>
              <a:t>hastalığı</a:t>
            </a:r>
            <a:r>
              <a:rPr lang="en-US" sz="2000" dirty="0"/>
              <a:t> </a:t>
            </a:r>
            <a:r>
              <a:rPr lang="en-US" sz="2000" dirty="0" err="1"/>
              <a:t>olanlarda</a:t>
            </a:r>
            <a:r>
              <a:rPr lang="en-US" sz="2000" dirty="0"/>
              <a:t> </a:t>
            </a:r>
            <a:r>
              <a:rPr lang="en-US" sz="2000" dirty="0" err="1"/>
              <a:t>hastane</a:t>
            </a:r>
            <a:r>
              <a:rPr lang="en-US" sz="2000" dirty="0"/>
              <a:t> </a:t>
            </a:r>
            <a:r>
              <a:rPr lang="en-US" sz="2000" dirty="0" err="1"/>
              <a:t>yatışlarında</a:t>
            </a:r>
            <a:r>
              <a:rPr lang="en-US" sz="2000" dirty="0"/>
              <a:t> </a:t>
            </a:r>
            <a:r>
              <a:rPr lang="en-US" sz="2000" dirty="0" err="1"/>
              <a:t>artışa</a:t>
            </a:r>
            <a:r>
              <a:rPr lang="en-US" sz="2000" dirty="0"/>
              <a:t> ve </a:t>
            </a:r>
            <a:r>
              <a:rPr lang="en-US" sz="2000" dirty="0" err="1"/>
              <a:t>ölüme</a:t>
            </a:r>
            <a:r>
              <a:rPr lang="en-US" sz="2000" dirty="0"/>
              <a:t> </a:t>
            </a:r>
            <a:r>
              <a:rPr lang="en-US" sz="2000" dirty="0" err="1"/>
              <a:t>neden</a:t>
            </a:r>
            <a:r>
              <a:rPr lang="en-US" sz="2000" dirty="0"/>
              <a:t> </a:t>
            </a:r>
            <a:r>
              <a:rPr lang="en-US" sz="2000" dirty="0" err="1"/>
              <a:t>olmaktadır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/>
              <a:t>Pnömoni</a:t>
            </a:r>
            <a:r>
              <a:rPr lang="en-US" sz="2000" dirty="0"/>
              <a:t> </a:t>
            </a:r>
            <a:r>
              <a:rPr lang="en-US" sz="2000" b="1" dirty="0"/>
              <a:t>primer/</a:t>
            </a:r>
            <a:r>
              <a:rPr lang="en-US" sz="2000" b="1" dirty="0" err="1"/>
              <a:t>sekonder</a:t>
            </a:r>
            <a:r>
              <a:rPr lang="en-US" sz="2000" dirty="0"/>
              <a:t> (</a:t>
            </a:r>
            <a:r>
              <a:rPr lang="en-US" sz="2000" dirty="0" err="1"/>
              <a:t>Bakteriyel</a:t>
            </a:r>
            <a:r>
              <a:rPr lang="en-US" sz="2000" dirty="0"/>
              <a:t> </a:t>
            </a:r>
            <a:r>
              <a:rPr lang="en-US" sz="2000" dirty="0" err="1"/>
              <a:t>pnömoni</a:t>
            </a:r>
            <a:r>
              <a:rPr lang="en-US" sz="2000" dirty="0"/>
              <a:t>)</a:t>
            </a:r>
          </a:p>
          <a:p>
            <a:r>
              <a:rPr lang="en-US" sz="2000" dirty="0"/>
              <a:t>Primer influenza </a:t>
            </a:r>
            <a:r>
              <a:rPr lang="en-US" sz="2000" dirty="0" err="1"/>
              <a:t>pnömonisi</a:t>
            </a:r>
            <a:r>
              <a:rPr lang="en-US" sz="2000" dirty="0"/>
              <a:t>, </a:t>
            </a:r>
            <a:r>
              <a:rPr lang="en-US" sz="2000" dirty="0" err="1"/>
              <a:t>virüsün</a:t>
            </a:r>
            <a:r>
              <a:rPr lang="en-US" sz="2000" dirty="0"/>
              <a:t> </a:t>
            </a:r>
            <a:r>
              <a:rPr lang="en-US" sz="2000" dirty="0" err="1"/>
              <a:t>direkt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akciğerleri</a:t>
            </a:r>
            <a:r>
              <a:rPr lang="en-US" sz="2000" dirty="0"/>
              <a:t> </a:t>
            </a:r>
            <a:r>
              <a:rPr lang="en-US" sz="2000" dirty="0" err="1"/>
              <a:t>tutması</a:t>
            </a:r>
            <a:r>
              <a:rPr lang="en-US" sz="2000" dirty="0"/>
              <a:t> </a:t>
            </a:r>
            <a:r>
              <a:rPr lang="en-US" sz="2000" dirty="0" err="1"/>
              <a:t>sonucu</a:t>
            </a:r>
            <a:r>
              <a:rPr lang="en-US" sz="2000" dirty="0"/>
              <a:t> </a:t>
            </a:r>
            <a:r>
              <a:rPr lang="en-US" sz="2000" dirty="0" err="1"/>
              <a:t>gelişir</a:t>
            </a:r>
            <a:r>
              <a:rPr lang="en-US" sz="2000" dirty="0"/>
              <a:t> ve </a:t>
            </a:r>
            <a:r>
              <a:rPr lang="en-US" sz="2000" dirty="0" err="1"/>
              <a:t>ağır</a:t>
            </a:r>
            <a:r>
              <a:rPr lang="en-US" sz="2000" dirty="0"/>
              <a:t> </a:t>
            </a:r>
            <a:r>
              <a:rPr lang="en-US" sz="2000" dirty="0" err="1"/>
              <a:t>seyirlidir</a:t>
            </a:r>
            <a:endParaRPr lang="en-US" sz="2000" dirty="0"/>
          </a:p>
          <a:p>
            <a:r>
              <a:rPr lang="en-US" sz="2000" dirty="0" err="1"/>
              <a:t>Sekonder</a:t>
            </a:r>
            <a:r>
              <a:rPr lang="en-US" sz="2000" dirty="0"/>
              <a:t> </a:t>
            </a:r>
            <a:r>
              <a:rPr lang="en-US" sz="2000" dirty="0" err="1"/>
              <a:t>bakteriyel</a:t>
            </a:r>
            <a:r>
              <a:rPr lang="en-US" sz="2000" dirty="0"/>
              <a:t> </a:t>
            </a:r>
            <a:r>
              <a:rPr lang="en-US" sz="2000" dirty="0" err="1"/>
              <a:t>pnömoni</a:t>
            </a:r>
            <a:r>
              <a:rPr lang="en-US" sz="2000" dirty="0"/>
              <a:t> de </a:t>
            </a:r>
            <a:r>
              <a:rPr lang="en-US" sz="2000" dirty="0" err="1"/>
              <a:t>önemli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komplikasyondur</a:t>
            </a:r>
            <a:r>
              <a:rPr lang="en-US" sz="2000" dirty="0"/>
              <a:t> ve </a:t>
            </a:r>
            <a:r>
              <a:rPr lang="en-US" sz="2000" dirty="0" err="1"/>
              <a:t>genellikle</a:t>
            </a:r>
            <a:r>
              <a:rPr lang="en-US" sz="2000" dirty="0"/>
              <a:t> 65 </a:t>
            </a:r>
            <a:r>
              <a:rPr lang="en-US" sz="2000" dirty="0" err="1"/>
              <a:t>yaş</a:t>
            </a:r>
            <a:r>
              <a:rPr lang="en-US" sz="2000" dirty="0"/>
              <a:t> </a:t>
            </a:r>
            <a:r>
              <a:rPr lang="en-US" sz="2000" dirty="0" err="1"/>
              <a:t>üzeri</a:t>
            </a:r>
            <a:r>
              <a:rPr lang="en-US" sz="2000" dirty="0"/>
              <a:t> </a:t>
            </a:r>
            <a:r>
              <a:rPr lang="en-US" sz="2000" dirty="0" err="1"/>
              <a:t>hastalarda</a:t>
            </a:r>
            <a:r>
              <a:rPr lang="en-US" sz="2000" dirty="0"/>
              <a:t> </a:t>
            </a:r>
            <a:r>
              <a:rPr lang="en-US" sz="2000" dirty="0" err="1"/>
              <a:t>gözlenmektedir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B54BB54-B0E5-A046-A7AC-B44C5B644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976" y="1613619"/>
            <a:ext cx="1412836" cy="128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1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İnfluenza </a:t>
            </a:r>
            <a:r>
              <a:rPr lang="en-US" sz="2000" dirty="0" err="1"/>
              <a:t>virüslerine</a:t>
            </a:r>
            <a:r>
              <a:rPr lang="en-US" sz="2000" dirty="0"/>
              <a:t> </a:t>
            </a:r>
            <a:r>
              <a:rPr lang="en-US" sz="2000" dirty="0" err="1"/>
              <a:t>karşı</a:t>
            </a:r>
            <a:r>
              <a:rPr lang="en-US" sz="2000" dirty="0"/>
              <a:t> </a:t>
            </a:r>
            <a:r>
              <a:rPr lang="en-US" sz="2000" dirty="0" err="1"/>
              <a:t>nötralizan</a:t>
            </a:r>
            <a:r>
              <a:rPr lang="en-US" sz="2000" dirty="0"/>
              <a:t> </a:t>
            </a:r>
            <a:r>
              <a:rPr lang="en-US" sz="2000" dirty="0" err="1"/>
              <a:t>antikorlar</a:t>
            </a:r>
            <a:r>
              <a:rPr lang="en-US" sz="2000" dirty="0"/>
              <a:t> </a:t>
            </a:r>
            <a:r>
              <a:rPr lang="en-US" sz="2000" dirty="0" err="1"/>
              <a:t>gelişse</a:t>
            </a:r>
            <a:r>
              <a:rPr lang="en-US" sz="2000" dirty="0"/>
              <a:t> de </a:t>
            </a:r>
            <a:r>
              <a:rPr lang="en-US" sz="2000" dirty="0" err="1"/>
              <a:t>sürekli</a:t>
            </a:r>
            <a:r>
              <a:rPr lang="en-US" sz="2000" dirty="0"/>
              <a:t> </a:t>
            </a:r>
            <a:r>
              <a:rPr lang="en-US" sz="2000" dirty="0" err="1"/>
              <a:t>mutasyon</a:t>
            </a:r>
            <a:r>
              <a:rPr lang="en-US" sz="2000" dirty="0"/>
              <a:t> </a:t>
            </a:r>
            <a:r>
              <a:rPr lang="en-US" sz="2000" dirty="0" err="1"/>
              <a:t>yapmaları</a:t>
            </a:r>
            <a:r>
              <a:rPr lang="en-US" sz="2000" dirty="0"/>
              <a:t> </a:t>
            </a:r>
            <a:r>
              <a:rPr lang="en-US" sz="2000" dirty="0" err="1"/>
              <a:t>nedeni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kalıcı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bağışıklık</a:t>
            </a:r>
            <a:r>
              <a:rPr lang="en-US" sz="2000" dirty="0"/>
              <a:t> </a:t>
            </a:r>
            <a:r>
              <a:rPr lang="en-US" sz="2000" dirty="0" err="1"/>
              <a:t>oluşmaz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/>
              <a:t>Gripten</a:t>
            </a:r>
            <a:r>
              <a:rPr lang="en-US" sz="2000" dirty="0"/>
              <a:t> </a:t>
            </a:r>
            <a:r>
              <a:rPr lang="en-US" sz="2000" dirty="0" err="1"/>
              <a:t>korunmanın</a:t>
            </a:r>
            <a:r>
              <a:rPr lang="en-US" sz="2000" dirty="0"/>
              <a:t> </a:t>
            </a:r>
            <a:r>
              <a:rPr lang="en-US" sz="2000" dirty="0" err="1"/>
              <a:t>bilinen</a:t>
            </a:r>
            <a:r>
              <a:rPr lang="en-US" sz="2000" dirty="0"/>
              <a:t> en </a:t>
            </a:r>
            <a:r>
              <a:rPr lang="en-US" sz="2000" dirty="0" err="1"/>
              <a:t>etkin</a:t>
            </a:r>
            <a:r>
              <a:rPr lang="en-US" sz="2000" dirty="0"/>
              <a:t> </a:t>
            </a:r>
            <a:r>
              <a:rPr lang="en-US" sz="2000" dirty="0" err="1"/>
              <a:t>yolu</a:t>
            </a:r>
            <a:r>
              <a:rPr lang="en-US" sz="2000" dirty="0"/>
              <a:t> </a:t>
            </a:r>
            <a:r>
              <a:rPr lang="en-US" sz="2000" dirty="0" err="1"/>
              <a:t>aşıdır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r>
              <a:rPr lang="en-US" sz="2000" dirty="0"/>
              <a:t>Grip </a:t>
            </a:r>
            <a:r>
              <a:rPr lang="en-US" sz="2000" dirty="0" err="1"/>
              <a:t>aşısı</a:t>
            </a:r>
            <a:r>
              <a:rPr lang="en-US" sz="2000" dirty="0"/>
              <a:t>, </a:t>
            </a:r>
            <a:r>
              <a:rPr lang="en-US" sz="2000" dirty="0" err="1"/>
              <a:t>mevsimsel</a:t>
            </a:r>
            <a:r>
              <a:rPr lang="en-US" sz="2000" dirty="0"/>
              <a:t> </a:t>
            </a:r>
            <a:r>
              <a:rPr lang="en-US" sz="2000" dirty="0" err="1"/>
              <a:t>salgın</a:t>
            </a:r>
            <a:r>
              <a:rPr lang="en-US" sz="2000" dirty="0"/>
              <a:t> </a:t>
            </a:r>
            <a:r>
              <a:rPr lang="en-US" sz="2000" dirty="0" err="1"/>
              <a:t>sırasında</a:t>
            </a:r>
            <a:r>
              <a:rPr lang="en-US" sz="2000" dirty="0"/>
              <a:t> </a:t>
            </a:r>
            <a:r>
              <a:rPr lang="en-US" sz="2000" dirty="0" err="1"/>
              <a:t>hastane</a:t>
            </a:r>
            <a:r>
              <a:rPr lang="en-US" sz="2000" dirty="0"/>
              <a:t> </a:t>
            </a:r>
            <a:r>
              <a:rPr lang="en-US" sz="2000" dirty="0" err="1"/>
              <a:t>yatışlarını</a:t>
            </a:r>
            <a:r>
              <a:rPr lang="en-US" sz="2000" dirty="0"/>
              <a:t> ve </a:t>
            </a:r>
            <a:r>
              <a:rPr lang="en-US" sz="2000" dirty="0" err="1"/>
              <a:t>ölüm</a:t>
            </a:r>
            <a:r>
              <a:rPr lang="en-US" sz="2000" dirty="0"/>
              <a:t> </a:t>
            </a:r>
            <a:r>
              <a:rPr lang="en-US" sz="2000" dirty="0" err="1"/>
              <a:t>oranlarını</a:t>
            </a:r>
            <a:r>
              <a:rPr lang="en-US" sz="2000" dirty="0"/>
              <a:t> </a:t>
            </a:r>
            <a:r>
              <a:rPr lang="en-US" sz="2000" dirty="0" err="1"/>
              <a:t>azaltmaktadır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7391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/>
              <a:t>Diyabetes</a:t>
            </a:r>
            <a:r>
              <a:rPr lang="en-US" sz="3200" dirty="0"/>
              <a:t> Mellitus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31850"/>
          </a:xfrm>
        </p:spPr>
        <p:txBody>
          <a:bodyPr>
            <a:noAutofit/>
          </a:bodyPr>
          <a:lstStyle/>
          <a:p>
            <a:r>
              <a:rPr lang="en-US" sz="2000" dirty="0" err="1"/>
              <a:t>Diyabet</a:t>
            </a:r>
            <a:r>
              <a:rPr lang="en-US" sz="2000" dirty="0"/>
              <a:t>, </a:t>
            </a:r>
            <a:r>
              <a:rPr lang="tr-TR" sz="2000" dirty="0"/>
              <a:t>yetersiz insülin </a:t>
            </a:r>
            <a:r>
              <a:rPr lang="tr-TR" sz="2000" dirty="0" err="1"/>
              <a:t>sekresyonu</a:t>
            </a:r>
            <a:r>
              <a:rPr lang="tr-TR" sz="2000" dirty="0"/>
              <a:t>,  insülin etkisine karşı direnç veya her ikisinin etkisi sonucu gelişen ve </a:t>
            </a:r>
            <a:r>
              <a:rPr lang="tr-TR" sz="2000" dirty="0" err="1"/>
              <a:t>hiperglisemi</a:t>
            </a:r>
            <a:r>
              <a:rPr lang="tr-TR" sz="2000" dirty="0"/>
              <a:t> ile karakterize </a:t>
            </a:r>
            <a:r>
              <a:rPr lang="en-US" sz="2000" dirty="0" err="1"/>
              <a:t>pek</a:t>
            </a:r>
            <a:r>
              <a:rPr lang="en-US" sz="2000" dirty="0"/>
              <a:t> </a:t>
            </a:r>
            <a:r>
              <a:rPr lang="en-US" sz="2000" dirty="0" err="1"/>
              <a:t>çok</a:t>
            </a:r>
            <a:r>
              <a:rPr lang="en-US" sz="2000" dirty="0"/>
              <a:t> </a:t>
            </a:r>
            <a:r>
              <a:rPr lang="en-US" sz="2000" dirty="0" err="1"/>
              <a:t>organı</a:t>
            </a:r>
            <a:r>
              <a:rPr lang="en-US" sz="2000" dirty="0"/>
              <a:t> </a:t>
            </a:r>
            <a:r>
              <a:rPr lang="en-US" sz="2000" dirty="0" err="1"/>
              <a:t>etkileyerek</a:t>
            </a:r>
            <a:r>
              <a:rPr lang="en-US" sz="2000" dirty="0"/>
              <a:t> </a:t>
            </a:r>
            <a:r>
              <a:rPr lang="en-US" sz="2000" dirty="0" err="1"/>
              <a:t>multisistemik</a:t>
            </a:r>
            <a:r>
              <a:rPr lang="en-US" sz="2000" dirty="0"/>
              <a:t> </a:t>
            </a:r>
            <a:r>
              <a:rPr lang="en-US" sz="2000" dirty="0" err="1"/>
              <a:t>tutuluma</a:t>
            </a:r>
            <a:r>
              <a:rPr lang="en-US" sz="2000" dirty="0"/>
              <a:t> </a:t>
            </a:r>
            <a:r>
              <a:rPr lang="en-US" sz="2000" dirty="0" err="1"/>
              <a:t>neden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</a:t>
            </a:r>
            <a:r>
              <a:rPr lang="en-US" sz="2000" dirty="0" err="1"/>
              <a:t>kronik</a:t>
            </a:r>
            <a:r>
              <a:rPr lang="en-US" sz="2000"/>
              <a:t> bir</a:t>
            </a:r>
            <a:r>
              <a:rPr lang="en-US" sz="2000" dirty="0"/>
              <a:t> </a:t>
            </a:r>
            <a:r>
              <a:rPr lang="tr-TR" sz="2000" dirty="0" err="1"/>
              <a:t>metabolik</a:t>
            </a:r>
            <a:r>
              <a:rPr lang="tr-TR" sz="2000" dirty="0"/>
              <a:t> bozukluktur 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Tüm vakaların yaklaşık % 90'ını T2DM oluşturur, en yaygın diyabet türüdür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Yaşam kalitesini ve </a:t>
            </a:r>
            <a:r>
              <a:rPr lang="tr-TR" sz="2000" dirty="0" err="1"/>
              <a:t>sağkalımı</a:t>
            </a:r>
            <a:r>
              <a:rPr lang="tr-TR" sz="2000" dirty="0"/>
              <a:t> azaltan önemli bir </a:t>
            </a:r>
            <a:r>
              <a:rPr lang="tr-TR" sz="2000" dirty="0" err="1"/>
              <a:t>morbidite</a:t>
            </a:r>
            <a:r>
              <a:rPr lang="tr-TR" sz="2000" dirty="0"/>
              <a:t> ve </a:t>
            </a:r>
            <a:r>
              <a:rPr lang="tr-TR" sz="2000" dirty="0" err="1"/>
              <a:t>mortalite</a:t>
            </a:r>
            <a:r>
              <a:rPr lang="tr-TR" sz="2000" dirty="0"/>
              <a:t> nedenidir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Prevalansı </a:t>
            </a:r>
            <a:r>
              <a:rPr lang="en-US" sz="2000" dirty="0" err="1"/>
              <a:t>küresel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tüm</a:t>
            </a:r>
            <a:r>
              <a:rPr lang="en-US" sz="2000" dirty="0"/>
              <a:t> </a:t>
            </a:r>
            <a:r>
              <a:rPr lang="en-US" sz="2000" dirty="0" err="1"/>
              <a:t>dünyada</a:t>
            </a:r>
            <a:r>
              <a:rPr lang="en-US" sz="2000" dirty="0"/>
              <a:t> </a:t>
            </a:r>
            <a:r>
              <a:rPr lang="en-US" sz="2000" dirty="0" err="1"/>
              <a:t>artmaktadır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8571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İnfluenza </a:t>
            </a:r>
            <a:r>
              <a:rPr lang="en-US" sz="2400" dirty="0" err="1">
                <a:solidFill>
                  <a:srgbClr val="FF0000"/>
                </a:solidFill>
              </a:rPr>
              <a:t>ilişkili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komplikasyon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riski</a:t>
            </a:r>
            <a:r>
              <a:rPr lang="en-US" sz="2400" dirty="0">
                <a:solidFill>
                  <a:srgbClr val="FF0000"/>
                </a:solidFill>
              </a:rPr>
              <a:t> yüksek hasta </a:t>
            </a:r>
            <a:r>
              <a:rPr lang="en-US" sz="2400" dirty="0" err="1">
                <a:solidFill>
                  <a:srgbClr val="FF0000"/>
                </a:solidFill>
              </a:rPr>
              <a:t>grupları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2"/>
            <a:ext cx="4038600" cy="3970931"/>
          </a:xfrm>
        </p:spPr>
        <p:txBody>
          <a:bodyPr>
            <a:noAutofit/>
          </a:bodyPr>
          <a:lstStyle/>
          <a:p>
            <a:r>
              <a:rPr lang="en-US" sz="1800" dirty="0"/>
              <a:t>&lt;5 </a:t>
            </a:r>
            <a:r>
              <a:rPr lang="en-US" sz="1800" dirty="0" err="1"/>
              <a:t>yaş</a:t>
            </a:r>
            <a:r>
              <a:rPr lang="en-US" sz="1800" dirty="0"/>
              <a:t> </a:t>
            </a:r>
            <a:r>
              <a:rPr lang="en-US" sz="1800" dirty="0" err="1"/>
              <a:t>çocuklar</a:t>
            </a:r>
            <a:r>
              <a:rPr lang="en-US" sz="1800" dirty="0"/>
              <a:t> (</a:t>
            </a:r>
            <a:r>
              <a:rPr lang="en-US" sz="1800" dirty="0" err="1"/>
              <a:t>özellikle</a:t>
            </a:r>
            <a:r>
              <a:rPr lang="en-US" sz="1800" dirty="0"/>
              <a:t> &lt;2 </a:t>
            </a:r>
            <a:r>
              <a:rPr lang="en-US" sz="1800" dirty="0" err="1"/>
              <a:t>yaş</a:t>
            </a:r>
            <a:r>
              <a:rPr lang="en-US" sz="1800" dirty="0"/>
              <a:t>)</a:t>
            </a:r>
          </a:p>
          <a:p>
            <a:r>
              <a:rPr lang="en-US" sz="1800" dirty="0"/>
              <a:t>65 </a:t>
            </a:r>
            <a:r>
              <a:rPr lang="en-US" sz="1800" dirty="0" err="1"/>
              <a:t>yaş</a:t>
            </a:r>
            <a:r>
              <a:rPr lang="en-US" sz="1800" dirty="0"/>
              <a:t> ve </a:t>
            </a:r>
            <a:r>
              <a:rPr lang="en-US" sz="1800" dirty="0" err="1"/>
              <a:t>üzerindeki</a:t>
            </a:r>
            <a:r>
              <a:rPr lang="en-US" sz="1800" dirty="0"/>
              <a:t> </a:t>
            </a:r>
            <a:r>
              <a:rPr lang="en-US" sz="1800" dirty="0" err="1"/>
              <a:t>kişiler</a:t>
            </a:r>
            <a:endParaRPr lang="en-US" sz="1800" dirty="0"/>
          </a:p>
          <a:p>
            <a:r>
              <a:rPr lang="en-US" sz="1800" dirty="0" err="1"/>
              <a:t>Gebe</a:t>
            </a:r>
            <a:r>
              <a:rPr lang="en-US" sz="1800" dirty="0"/>
              <a:t> </a:t>
            </a:r>
            <a:r>
              <a:rPr lang="en-US" sz="1800" dirty="0" err="1"/>
              <a:t>kadınlar</a:t>
            </a:r>
            <a:endParaRPr lang="en-US" sz="1800" dirty="0"/>
          </a:p>
          <a:p>
            <a:r>
              <a:rPr lang="en-US" sz="1800" dirty="0" err="1"/>
              <a:t>Bakımevlerinde</a:t>
            </a:r>
            <a:r>
              <a:rPr lang="en-US" sz="1800" dirty="0"/>
              <a:t> ve </a:t>
            </a:r>
            <a:r>
              <a:rPr lang="en-US" sz="1800" dirty="0" err="1"/>
              <a:t>diğer</a:t>
            </a:r>
            <a:r>
              <a:rPr lang="en-US" sz="1800" dirty="0"/>
              <a:t> </a:t>
            </a:r>
            <a:r>
              <a:rPr lang="en-US" sz="1800" dirty="0" err="1"/>
              <a:t>uzun</a:t>
            </a:r>
            <a:r>
              <a:rPr lang="en-US" sz="1800" dirty="0"/>
              <a:t> </a:t>
            </a:r>
            <a:r>
              <a:rPr lang="en-US" sz="1800" dirty="0" err="1"/>
              <a:t>dönem</a:t>
            </a:r>
            <a:r>
              <a:rPr lang="en-US" sz="1800" dirty="0"/>
              <a:t> </a:t>
            </a:r>
            <a:r>
              <a:rPr lang="en-US" sz="1800" dirty="0" err="1"/>
              <a:t>tedavi</a:t>
            </a:r>
            <a:r>
              <a:rPr lang="en-US" sz="1800" dirty="0"/>
              <a:t> </a:t>
            </a:r>
            <a:r>
              <a:rPr lang="en-US" sz="1800" dirty="0" err="1"/>
              <a:t>merkezlerinde</a:t>
            </a:r>
            <a:r>
              <a:rPr lang="en-US" sz="1800" dirty="0"/>
              <a:t> </a:t>
            </a:r>
            <a:r>
              <a:rPr lang="en-US" sz="1800" dirty="0" err="1"/>
              <a:t>kalanlar</a:t>
            </a:r>
            <a:endParaRPr lang="en-US" sz="1800" dirty="0"/>
          </a:p>
          <a:p>
            <a:r>
              <a:rPr lang="en-US" sz="1800" dirty="0" err="1"/>
              <a:t>Kronik</a:t>
            </a:r>
            <a:r>
              <a:rPr lang="en-US" sz="1800" dirty="0"/>
              <a:t> </a:t>
            </a:r>
            <a:r>
              <a:rPr lang="en-US" sz="1800" dirty="0" err="1"/>
              <a:t>hastalığı</a:t>
            </a:r>
            <a:r>
              <a:rPr lang="en-US" sz="1800" dirty="0"/>
              <a:t> </a:t>
            </a:r>
            <a:r>
              <a:rPr lang="en-US" sz="1800" dirty="0" err="1"/>
              <a:t>olanlar</a:t>
            </a:r>
            <a:endParaRPr lang="en-US" sz="1800" dirty="0"/>
          </a:p>
          <a:p>
            <a:pPr>
              <a:buFont typeface="Wingdings" charset="2"/>
              <a:buChar char="ü"/>
            </a:pPr>
            <a:r>
              <a:rPr lang="en-US" sz="1800" dirty="0" err="1"/>
              <a:t>Astım</a:t>
            </a:r>
            <a:endParaRPr lang="en-US" sz="1800" dirty="0"/>
          </a:p>
          <a:p>
            <a:pPr>
              <a:buFont typeface="Wingdings" charset="2"/>
              <a:buChar char="ü"/>
            </a:pPr>
            <a:r>
              <a:rPr lang="en-US" sz="1800" dirty="0" err="1"/>
              <a:t>Nörolojik</a:t>
            </a:r>
            <a:r>
              <a:rPr lang="en-US" sz="1800" dirty="0"/>
              <a:t> </a:t>
            </a:r>
            <a:r>
              <a:rPr lang="en-US" sz="1800" dirty="0" err="1"/>
              <a:t>hastalıklar</a:t>
            </a:r>
            <a:r>
              <a:rPr lang="en-US" sz="1800" dirty="0"/>
              <a:t> (</a:t>
            </a:r>
            <a:r>
              <a:rPr lang="en-US" sz="1800" dirty="0" err="1"/>
              <a:t>serebral</a:t>
            </a:r>
            <a:r>
              <a:rPr lang="en-US" sz="1800" dirty="0"/>
              <a:t> </a:t>
            </a:r>
            <a:r>
              <a:rPr lang="en-US" sz="1800" dirty="0" err="1"/>
              <a:t>palsi</a:t>
            </a:r>
            <a:r>
              <a:rPr lang="en-US" sz="1800" dirty="0"/>
              <a:t>, </a:t>
            </a:r>
            <a:r>
              <a:rPr lang="en-US" sz="1800" dirty="0" err="1"/>
              <a:t>epilepsi</a:t>
            </a:r>
            <a:r>
              <a:rPr lang="en-US" sz="1800" dirty="0"/>
              <a:t>, mental </a:t>
            </a:r>
            <a:r>
              <a:rPr lang="en-US" sz="1800" dirty="0" err="1"/>
              <a:t>retardasyon</a:t>
            </a:r>
            <a:r>
              <a:rPr lang="en-US" sz="1800" dirty="0"/>
              <a:t>, </a:t>
            </a:r>
            <a:r>
              <a:rPr lang="en-US" sz="1800" dirty="0" err="1"/>
              <a:t>v.b</a:t>
            </a:r>
            <a:r>
              <a:rPr lang="en-US" sz="1800" dirty="0"/>
              <a:t>.)</a:t>
            </a:r>
          </a:p>
          <a:p>
            <a:pPr>
              <a:buFont typeface="Wingdings" charset="2"/>
              <a:buChar char="ü"/>
            </a:pPr>
            <a:r>
              <a:rPr lang="en-US" sz="1800" dirty="0" err="1"/>
              <a:t>Kronik</a:t>
            </a:r>
            <a:r>
              <a:rPr lang="en-US" sz="1800" dirty="0"/>
              <a:t> </a:t>
            </a:r>
            <a:r>
              <a:rPr lang="en-US" sz="1800" dirty="0" err="1"/>
              <a:t>akciğer</a:t>
            </a:r>
            <a:r>
              <a:rPr lang="en-US" sz="1800" dirty="0"/>
              <a:t> </a:t>
            </a:r>
            <a:r>
              <a:rPr lang="en-US" sz="1800" dirty="0" err="1"/>
              <a:t>hastalıkları</a:t>
            </a:r>
            <a:r>
              <a:rPr lang="en-US" sz="1800" dirty="0"/>
              <a:t> (</a:t>
            </a:r>
            <a:r>
              <a:rPr lang="en-US" sz="1800" dirty="0" err="1"/>
              <a:t>kistik</a:t>
            </a:r>
            <a:r>
              <a:rPr lang="en-US" sz="1800" dirty="0"/>
              <a:t> </a:t>
            </a:r>
            <a:r>
              <a:rPr lang="en-US" sz="1800" dirty="0" err="1"/>
              <a:t>fibrozis</a:t>
            </a:r>
            <a:r>
              <a:rPr lang="en-US" sz="1800" dirty="0"/>
              <a:t>, KOAH)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2"/>
            <a:ext cx="4038600" cy="4065699"/>
          </a:xfrm>
        </p:spPr>
        <p:txBody>
          <a:bodyPr>
            <a:normAutofit fontScale="25000" lnSpcReduction="20000"/>
          </a:bodyPr>
          <a:lstStyle/>
          <a:p>
            <a:pPr>
              <a:buFont typeface="Wingdings" charset="2"/>
              <a:buChar char="ü"/>
            </a:pPr>
            <a:r>
              <a:rPr lang="en-US" sz="7200" dirty="0" err="1"/>
              <a:t>Kan</a:t>
            </a:r>
            <a:r>
              <a:rPr lang="en-US" sz="7200" dirty="0"/>
              <a:t> </a:t>
            </a:r>
            <a:r>
              <a:rPr lang="en-US" sz="7200" dirty="0" err="1"/>
              <a:t>hastalıkları</a:t>
            </a:r>
            <a:r>
              <a:rPr lang="en-US" sz="7200" dirty="0"/>
              <a:t> (</a:t>
            </a:r>
            <a:r>
              <a:rPr lang="en-US" sz="7200" dirty="0" err="1"/>
              <a:t>orak</a:t>
            </a:r>
            <a:r>
              <a:rPr lang="en-US" sz="7200" dirty="0"/>
              <a:t> </a:t>
            </a:r>
            <a:r>
              <a:rPr lang="en-US" sz="7200" dirty="0" err="1"/>
              <a:t>hücreli</a:t>
            </a:r>
            <a:r>
              <a:rPr lang="en-US" sz="7200" dirty="0"/>
              <a:t> </a:t>
            </a:r>
            <a:r>
              <a:rPr lang="en-US" sz="7200" dirty="0" err="1"/>
              <a:t>anmei</a:t>
            </a:r>
            <a:r>
              <a:rPr lang="en-US" sz="7200" dirty="0"/>
              <a:t> </a:t>
            </a:r>
            <a:r>
              <a:rPr lang="en-US" sz="7200" dirty="0" err="1"/>
              <a:t>v.b</a:t>
            </a:r>
            <a:r>
              <a:rPr lang="en-US" sz="7200" dirty="0"/>
              <a:t>.)</a:t>
            </a:r>
          </a:p>
          <a:p>
            <a:pPr>
              <a:buFont typeface="Wingdings" charset="2"/>
              <a:buChar char="ü"/>
            </a:pPr>
            <a:r>
              <a:rPr lang="en-US" sz="7200" dirty="0" err="1"/>
              <a:t>Kalp</a:t>
            </a:r>
            <a:r>
              <a:rPr lang="en-US" sz="7200" dirty="0"/>
              <a:t> </a:t>
            </a:r>
            <a:r>
              <a:rPr lang="en-US" sz="7200" dirty="0" err="1"/>
              <a:t>hastalıkları</a:t>
            </a:r>
            <a:r>
              <a:rPr lang="en-US" sz="7200" dirty="0"/>
              <a:t> (</a:t>
            </a:r>
            <a:r>
              <a:rPr lang="en-US" sz="7200" dirty="0" err="1"/>
              <a:t>konjenital</a:t>
            </a:r>
            <a:r>
              <a:rPr lang="en-US" sz="7200" dirty="0"/>
              <a:t> </a:t>
            </a:r>
            <a:r>
              <a:rPr lang="en-US" sz="7200" dirty="0" err="1"/>
              <a:t>kalp</a:t>
            </a:r>
            <a:r>
              <a:rPr lang="en-US" sz="7200" dirty="0"/>
              <a:t> </a:t>
            </a:r>
            <a:r>
              <a:rPr lang="en-US" sz="7200" dirty="0" err="1"/>
              <a:t>hastalığı</a:t>
            </a:r>
            <a:r>
              <a:rPr lang="en-US" sz="7200" dirty="0"/>
              <a:t>, </a:t>
            </a:r>
            <a:r>
              <a:rPr lang="en-US" sz="7200" dirty="0" err="1"/>
              <a:t>konjestif</a:t>
            </a:r>
            <a:r>
              <a:rPr lang="en-US" sz="7200" dirty="0"/>
              <a:t> </a:t>
            </a:r>
            <a:r>
              <a:rPr lang="en-US" sz="7200" dirty="0" err="1"/>
              <a:t>kalp</a:t>
            </a:r>
            <a:r>
              <a:rPr lang="en-US" sz="7200" dirty="0"/>
              <a:t> </a:t>
            </a:r>
            <a:r>
              <a:rPr lang="en-US" sz="7200" dirty="0" err="1"/>
              <a:t>yetmezliği</a:t>
            </a:r>
            <a:r>
              <a:rPr lang="en-US" sz="7200" dirty="0"/>
              <a:t> </a:t>
            </a:r>
            <a:r>
              <a:rPr lang="en-US" sz="7200" dirty="0" err="1"/>
              <a:t>v.b</a:t>
            </a:r>
            <a:r>
              <a:rPr lang="en-US" sz="7200" dirty="0"/>
              <a:t>.)</a:t>
            </a:r>
          </a:p>
          <a:p>
            <a:pPr>
              <a:buFont typeface="Wingdings" charset="2"/>
              <a:buChar char="ü"/>
            </a:pPr>
            <a:r>
              <a:rPr lang="en-US" sz="7200" dirty="0" err="1">
                <a:solidFill>
                  <a:srgbClr val="FF0000"/>
                </a:solidFill>
              </a:rPr>
              <a:t>Endokrin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hastalıklar</a:t>
            </a:r>
            <a:r>
              <a:rPr lang="en-US" sz="7200" dirty="0">
                <a:solidFill>
                  <a:srgbClr val="FF0000"/>
                </a:solidFill>
              </a:rPr>
              <a:t> (</a:t>
            </a:r>
            <a:r>
              <a:rPr lang="en-US" sz="7200" dirty="0" err="1">
                <a:solidFill>
                  <a:srgbClr val="FF0000"/>
                </a:solidFill>
              </a:rPr>
              <a:t>diyabet</a:t>
            </a:r>
            <a:r>
              <a:rPr lang="en-US" sz="7200" dirty="0">
                <a:solidFill>
                  <a:srgbClr val="FF0000"/>
                </a:solidFill>
              </a:rPr>
              <a:t>)</a:t>
            </a:r>
          </a:p>
          <a:p>
            <a:pPr>
              <a:buFont typeface="Wingdings" charset="2"/>
              <a:buChar char="ü"/>
            </a:pPr>
            <a:r>
              <a:rPr lang="en-US" sz="7200" dirty="0" err="1"/>
              <a:t>Karaciğer</a:t>
            </a:r>
            <a:r>
              <a:rPr lang="en-US" sz="7200" dirty="0"/>
              <a:t> </a:t>
            </a:r>
            <a:r>
              <a:rPr lang="en-US" sz="7200" dirty="0" err="1"/>
              <a:t>hastalıkları</a:t>
            </a:r>
            <a:endParaRPr lang="en-US" sz="7200" dirty="0"/>
          </a:p>
          <a:p>
            <a:pPr>
              <a:buFont typeface="Wingdings" charset="2"/>
              <a:buChar char="ü"/>
            </a:pPr>
            <a:r>
              <a:rPr lang="en-US" sz="7200" dirty="0" err="1"/>
              <a:t>Böbrek</a:t>
            </a:r>
            <a:r>
              <a:rPr lang="en-US" sz="7200" dirty="0"/>
              <a:t> </a:t>
            </a:r>
            <a:r>
              <a:rPr lang="en-US" sz="7200" dirty="0" err="1"/>
              <a:t>hastalıkları</a:t>
            </a:r>
            <a:endParaRPr lang="en-US" sz="7200" dirty="0"/>
          </a:p>
          <a:p>
            <a:pPr>
              <a:buFont typeface="Wingdings" charset="2"/>
              <a:buChar char="ü"/>
            </a:pPr>
            <a:r>
              <a:rPr lang="en-US" sz="7200" dirty="0"/>
              <a:t>Metabolik </a:t>
            </a:r>
            <a:r>
              <a:rPr lang="en-US" sz="7200" dirty="0" err="1"/>
              <a:t>hastalıklar</a:t>
            </a:r>
            <a:endParaRPr lang="en-US" sz="7200" dirty="0"/>
          </a:p>
          <a:p>
            <a:pPr>
              <a:buFont typeface="Wingdings" charset="2"/>
              <a:buChar char="ü"/>
            </a:pPr>
            <a:r>
              <a:rPr lang="en-US" sz="7200" dirty="0" err="1"/>
              <a:t>İmmünsüpresyon</a:t>
            </a:r>
            <a:r>
              <a:rPr lang="en-US" sz="7200" dirty="0"/>
              <a:t> (HIV/AIDS, </a:t>
            </a:r>
            <a:r>
              <a:rPr lang="en-US" sz="7200" dirty="0" err="1"/>
              <a:t>kanser</a:t>
            </a:r>
            <a:r>
              <a:rPr lang="en-US" sz="7200" dirty="0"/>
              <a:t>, </a:t>
            </a:r>
            <a:r>
              <a:rPr lang="en-US" sz="7200" dirty="0" err="1"/>
              <a:t>kronik</a:t>
            </a:r>
            <a:r>
              <a:rPr lang="en-US" sz="7200" dirty="0"/>
              <a:t> steroid </a:t>
            </a:r>
            <a:r>
              <a:rPr lang="en-US" sz="7200" dirty="0" err="1"/>
              <a:t>kullanımı</a:t>
            </a:r>
            <a:r>
              <a:rPr lang="en-US" sz="7200" dirty="0"/>
              <a:t>, </a:t>
            </a:r>
            <a:r>
              <a:rPr lang="en-US" sz="7200" dirty="0" err="1"/>
              <a:t>romatizmal</a:t>
            </a:r>
            <a:r>
              <a:rPr lang="en-US" sz="7200" dirty="0"/>
              <a:t> </a:t>
            </a:r>
            <a:r>
              <a:rPr lang="en-US" sz="7200" dirty="0" err="1"/>
              <a:t>hastalık</a:t>
            </a:r>
            <a:r>
              <a:rPr lang="en-US" sz="7200" dirty="0"/>
              <a:t> </a:t>
            </a:r>
            <a:r>
              <a:rPr lang="en-US" sz="7200" dirty="0" err="1"/>
              <a:t>tedavisi-biyolojik</a:t>
            </a:r>
            <a:r>
              <a:rPr lang="en-US" sz="7200" dirty="0"/>
              <a:t> </a:t>
            </a:r>
            <a:r>
              <a:rPr lang="en-US" sz="7200" dirty="0" err="1"/>
              <a:t>ajan</a:t>
            </a:r>
            <a:r>
              <a:rPr lang="en-US" sz="7200" dirty="0"/>
              <a:t> </a:t>
            </a:r>
            <a:r>
              <a:rPr lang="en-US" sz="7200" dirty="0" err="1"/>
              <a:t>kullanımı</a:t>
            </a:r>
            <a:r>
              <a:rPr lang="en-US" sz="7200" dirty="0"/>
              <a:t>)</a:t>
            </a:r>
          </a:p>
          <a:p>
            <a:pPr>
              <a:buFont typeface="Wingdings" charset="2"/>
              <a:buChar char="ü"/>
            </a:pPr>
            <a:r>
              <a:rPr lang="en-US" sz="7200" dirty="0"/>
              <a:t>19 </a:t>
            </a:r>
            <a:r>
              <a:rPr lang="en-US" sz="7200" dirty="0" err="1"/>
              <a:t>yaşından</a:t>
            </a:r>
            <a:r>
              <a:rPr lang="en-US" sz="7200" dirty="0"/>
              <a:t> küçük </a:t>
            </a:r>
            <a:r>
              <a:rPr lang="en-US" sz="7200" dirty="0" err="1"/>
              <a:t>uzun</a:t>
            </a:r>
            <a:r>
              <a:rPr lang="en-US" sz="7200" dirty="0"/>
              <a:t> </a:t>
            </a:r>
            <a:r>
              <a:rPr lang="en-US" sz="7200" dirty="0" err="1"/>
              <a:t>dönem</a:t>
            </a:r>
            <a:r>
              <a:rPr lang="en-US" sz="7200" dirty="0"/>
              <a:t> aspirin </a:t>
            </a:r>
            <a:r>
              <a:rPr lang="en-US" sz="7200" dirty="0" err="1"/>
              <a:t>kullanıcıları</a:t>
            </a:r>
            <a:endParaRPr lang="en-US" sz="7200" dirty="0"/>
          </a:p>
          <a:p>
            <a:pPr>
              <a:buFont typeface="Wingdings" charset="2"/>
              <a:buChar char="ü"/>
            </a:pPr>
            <a:r>
              <a:rPr lang="en-US" sz="7200" dirty="0" err="1">
                <a:solidFill>
                  <a:srgbClr val="FF0000"/>
                </a:solidFill>
              </a:rPr>
              <a:t>Obezite</a:t>
            </a:r>
            <a:r>
              <a:rPr lang="en-US" sz="7200" dirty="0">
                <a:solidFill>
                  <a:srgbClr val="FF0000"/>
                </a:solidFill>
              </a:rPr>
              <a:t> (BMI 40 ve </a:t>
            </a:r>
            <a:r>
              <a:rPr lang="en-US" sz="7200" dirty="0" err="1">
                <a:solidFill>
                  <a:srgbClr val="FF0000"/>
                </a:solidFill>
              </a:rPr>
              <a:t>üzeri</a:t>
            </a:r>
            <a:r>
              <a:rPr lang="en-US" sz="7200" dirty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50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İnfluenza </a:t>
            </a:r>
            <a:r>
              <a:rPr lang="en-US" sz="2000" dirty="0" err="1"/>
              <a:t>aşıları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önceki</a:t>
            </a:r>
            <a:r>
              <a:rPr lang="en-US" sz="2000" dirty="0"/>
              <a:t> grip </a:t>
            </a:r>
            <a:r>
              <a:rPr lang="en-US" sz="2000" dirty="0" err="1"/>
              <a:t>sezonunda</a:t>
            </a:r>
            <a:r>
              <a:rPr lang="en-US" sz="2000" dirty="0"/>
              <a:t> </a:t>
            </a:r>
            <a:r>
              <a:rPr lang="en-US" sz="2000" dirty="0" err="1"/>
              <a:t>dolaşan</a:t>
            </a:r>
            <a:r>
              <a:rPr lang="en-US" sz="2000" dirty="0"/>
              <a:t> </a:t>
            </a:r>
            <a:r>
              <a:rPr lang="en-US" sz="2000" dirty="0" err="1"/>
              <a:t>suşlardan</a:t>
            </a:r>
            <a:r>
              <a:rPr lang="en-US" sz="2000" dirty="0"/>
              <a:t> </a:t>
            </a:r>
            <a:r>
              <a:rPr lang="en-US" sz="2000" dirty="0" err="1"/>
              <a:t>tahmin</a:t>
            </a:r>
            <a:r>
              <a:rPr lang="en-US" sz="2000" dirty="0"/>
              <a:t> </a:t>
            </a:r>
            <a:r>
              <a:rPr lang="en-US" sz="2000" dirty="0" err="1"/>
              <a:t>edilir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r>
              <a:rPr lang="en-US" sz="2000" dirty="0"/>
              <a:t>DSÖ </a:t>
            </a:r>
            <a:r>
              <a:rPr lang="en-US" sz="2000" dirty="0" err="1"/>
              <a:t>aşı</a:t>
            </a:r>
            <a:r>
              <a:rPr lang="en-US" sz="2000" dirty="0"/>
              <a:t> </a:t>
            </a:r>
            <a:r>
              <a:rPr lang="en-US" sz="2000" dirty="0" err="1"/>
              <a:t>komitesi</a:t>
            </a:r>
            <a:r>
              <a:rPr lang="en-US" sz="2000" dirty="0"/>
              <a:t> </a:t>
            </a:r>
            <a:r>
              <a:rPr lang="en-US" sz="2000" dirty="0" err="1"/>
              <a:t>tarafından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sonraki</a:t>
            </a:r>
            <a:r>
              <a:rPr lang="en-US" sz="2000" dirty="0"/>
              <a:t> </a:t>
            </a:r>
            <a:r>
              <a:rPr lang="en-US" sz="2000" dirty="0" err="1"/>
              <a:t>mevsimsel</a:t>
            </a:r>
            <a:r>
              <a:rPr lang="en-US" sz="2000" dirty="0"/>
              <a:t> </a:t>
            </a:r>
            <a:r>
              <a:rPr lang="en-US" sz="2000" dirty="0" err="1"/>
              <a:t>aşının</a:t>
            </a:r>
            <a:r>
              <a:rPr lang="en-US" sz="2000" dirty="0"/>
              <a:t> </a:t>
            </a:r>
            <a:r>
              <a:rPr lang="en-US" sz="2000" dirty="0" err="1"/>
              <a:t>içeriği</a:t>
            </a:r>
            <a:r>
              <a:rPr lang="en-US" sz="2000" dirty="0"/>
              <a:t> </a:t>
            </a:r>
            <a:r>
              <a:rPr lang="en-US" sz="2000" dirty="0" err="1"/>
              <a:t>kuzey</a:t>
            </a:r>
            <a:r>
              <a:rPr lang="en-US" sz="2000" dirty="0"/>
              <a:t> </a:t>
            </a:r>
            <a:r>
              <a:rPr lang="en-US" sz="2000" dirty="0" err="1"/>
              <a:t>yarım</a:t>
            </a:r>
            <a:r>
              <a:rPr lang="en-US" sz="2000" dirty="0"/>
              <a:t> </a:t>
            </a:r>
            <a:r>
              <a:rPr lang="en-US" sz="2000" dirty="0" err="1"/>
              <a:t>küre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Eylül</a:t>
            </a:r>
            <a:r>
              <a:rPr lang="en-US" sz="2000" dirty="0"/>
              <a:t> </a:t>
            </a:r>
            <a:r>
              <a:rPr lang="en-US" sz="2000" dirty="0" err="1"/>
              <a:t>ayında</a:t>
            </a:r>
            <a:r>
              <a:rPr lang="en-US" sz="2000" dirty="0"/>
              <a:t> </a:t>
            </a:r>
            <a:r>
              <a:rPr lang="en-US" sz="2000" dirty="0" err="1"/>
              <a:t>açıklanır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Ülkemizde</a:t>
            </a:r>
            <a:r>
              <a:rPr lang="en-US" sz="2000" dirty="0"/>
              <a:t> </a:t>
            </a:r>
            <a:r>
              <a:rPr lang="en-US" sz="2000" dirty="0" err="1"/>
              <a:t>inaktif</a:t>
            </a:r>
            <a:r>
              <a:rPr lang="en-US" sz="2000" dirty="0"/>
              <a:t> </a:t>
            </a:r>
            <a:r>
              <a:rPr lang="en-US" sz="2000" dirty="0" err="1"/>
              <a:t>aşı</a:t>
            </a:r>
            <a:r>
              <a:rPr lang="en-US" sz="2000" dirty="0"/>
              <a:t> </a:t>
            </a:r>
            <a:r>
              <a:rPr lang="en-US" sz="2000" dirty="0" err="1"/>
              <a:t>kullanılmaktadır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Trivalan</a:t>
            </a:r>
            <a:r>
              <a:rPr lang="en-US" sz="2000" dirty="0">
                <a:sym typeface="Wingdings"/>
              </a:rPr>
              <a:t>2</a:t>
            </a:r>
            <a:r>
              <a:rPr lang="en-US" sz="2000" dirty="0"/>
              <a:t>A, 1B </a:t>
            </a:r>
            <a:r>
              <a:rPr lang="en-US" sz="2000" dirty="0" err="1"/>
              <a:t>suşu</a:t>
            </a:r>
            <a:r>
              <a:rPr lang="en-US" sz="2000" dirty="0"/>
              <a:t> </a:t>
            </a:r>
            <a:r>
              <a:rPr lang="en-US" sz="2000" dirty="0" err="1"/>
              <a:t>içerir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Tetravalan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2</a:t>
            </a:r>
            <a:r>
              <a:rPr lang="en-US" sz="2000" dirty="0"/>
              <a:t>A, 2B </a:t>
            </a:r>
            <a:r>
              <a:rPr lang="en-US" sz="2000" dirty="0" err="1"/>
              <a:t>suşu</a:t>
            </a:r>
            <a:r>
              <a:rPr lang="en-US" sz="2000" dirty="0"/>
              <a:t> </a:t>
            </a:r>
            <a:r>
              <a:rPr lang="en-US" sz="2000" dirty="0" err="1"/>
              <a:t>içerir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8784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/>
              <a:t>Her </a:t>
            </a:r>
            <a:r>
              <a:rPr lang="en-US" sz="2000" dirty="0" err="1"/>
              <a:t>yıl</a:t>
            </a:r>
            <a:r>
              <a:rPr lang="en-US" sz="2000" dirty="0"/>
              <a:t> </a:t>
            </a:r>
            <a:r>
              <a:rPr lang="en-US" sz="2000" dirty="0" err="1"/>
              <a:t>Ekim-Kasım</a:t>
            </a:r>
            <a:r>
              <a:rPr lang="en-US" sz="2000" dirty="0"/>
              <a:t> </a:t>
            </a:r>
            <a:r>
              <a:rPr lang="en-US" sz="2000" dirty="0" err="1"/>
              <a:t>ayında</a:t>
            </a:r>
            <a:r>
              <a:rPr lang="en-US" sz="2000" dirty="0"/>
              <a:t> </a:t>
            </a:r>
            <a:r>
              <a:rPr lang="en-US" sz="2000" dirty="0" err="1"/>
              <a:t>yapılmalıdır</a:t>
            </a:r>
            <a:r>
              <a:rPr lang="en-US" sz="2000" dirty="0" err="1">
                <a:sym typeface="Wingdings"/>
              </a:rPr>
              <a:t></a:t>
            </a:r>
            <a:r>
              <a:rPr lang="en-US" sz="2000" dirty="0" err="1"/>
              <a:t>coğrafik</a:t>
            </a:r>
            <a:r>
              <a:rPr lang="en-US" sz="2000" dirty="0"/>
              <a:t> </a:t>
            </a:r>
            <a:r>
              <a:rPr lang="en-US" sz="2000" dirty="0" err="1"/>
              <a:t>bölgeye</a:t>
            </a:r>
            <a:r>
              <a:rPr lang="en-US" sz="2000" dirty="0"/>
              <a:t> </a:t>
            </a:r>
            <a:r>
              <a:rPr lang="en-US" sz="2000" dirty="0" err="1"/>
              <a:t>göre</a:t>
            </a:r>
            <a:r>
              <a:rPr lang="en-US" sz="2000" dirty="0"/>
              <a:t> </a:t>
            </a:r>
            <a:r>
              <a:rPr lang="en-US" sz="2000" dirty="0" err="1"/>
              <a:t>değişebilir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/>
              <a:t>Koruyucu</a:t>
            </a:r>
            <a:r>
              <a:rPr lang="en-US" sz="2000" dirty="0"/>
              <a:t> </a:t>
            </a:r>
            <a:r>
              <a:rPr lang="en-US" sz="2000" dirty="0" err="1"/>
              <a:t>etki</a:t>
            </a:r>
            <a:r>
              <a:rPr lang="en-US" sz="2000" dirty="0"/>
              <a:t> 1-2 </a:t>
            </a:r>
            <a:r>
              <a:rPr lang="en-US" sz="2000" dirty="0" err="1"/>
              <a:t>hft</a:t>
            </a:r>
            <a:r>
              <a:rPr lang="en-US" sz="2000" dirty="0"/>
              <a:t> </a:t>
            </a:r>
            <a:r>
              <a:rPr lang="en-US" sz="2000" dirty="0" err="1"/>
              <a:t>sonra</a:t>
            </a:r>
            <a:r>
              <a:rPr lang="en-US" sz="2000" dirty="0"/>
              <a:t> </a:t>
            </a:r>
            <a:r>
              <a:rPr lang="en-US" sz="2000" dirty="0" err="1"/>
              <a:t>başlar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IM </a:t>
            </a:r>
            <a:r>
              <a:rPr lang="en-US" sz="2000" dirty="0" err="1"/>
              <a:t>enjeksiyonla</a:t>
            </a:r>
            <a:r>
              <a:rPr lang="en-US" sz="2000" dirty="0"/>
              <a:t> </a:t>
            </a:r>
            <a:r>
              <a:rPr lang="en-US" sz="2000" dirty="0" err="1"/>
              <a:t>uygulanır</a:t>
            </a:r>
            <a:r>
              <a:rPr lang="en-US" sz="2000" dirty="0"/>
              <a:t> (0,5 ml)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En </a:t>
            </a:r>
            <a:r>
              <a:rPr lang="en-US" sz="2000" dirty="0" err="1"/>
              <a:t>sık</a:t>
            </a:r>
            <a:r>
              <a:rPr lang="en-US" sz="2000" dirty="0"/>
              <a:t> </a:t>
            </a:r>
            <a:r>
              <a:rPr lang="en-US" sz="2000" dirty="0" err="1"/>
              <a:t>görülen</a:t>
            </a:r>
            <a:r>
              <a:rPr lang="en-US" sz="2000" dirty="0"/>
              <a:t> </a:t>
            </a:r>
            <a:r>
              <a:rPr lang="en-US" sz="2000" dirty="0" err="1"/>
              <a:t>yan</a:t>
            </a:r>
            <a:r>
              <a:rPr lang="en-US" sz="2000" dirty="0"/>
              <a:t> </a:t>
            </a:r>
            <a:r>
              <a:rPr lang="en-US" sz="2000" dirty="0" err="1"/>
              <a:t>etkiler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/>
              <a:t> </a:t>
            </a:r>
            <a:r>
              <a:rPr lang="en-US" sz="2000" dirty="0" err="1"/>
              <a:t>enjeksiyon</a:t>
            </a:r>
            <a:r>
              <a:rPr lang="en-US" sz="2000" dirty="0"/>
              <a:t> </a:t>
            </a:r>
            <a:r>
              <a:rPr lang="en-US" sz="2000" dirty="0" err="1"/>
              <a:t>bölgesinde</a:t>
            </a:r>
            <a:r>
              <a:rPr lang="en-US" sz="2000" dirty="0"/>
              <a:t> </a:t>
            </a:r>
            <a:r>
              <a:rPr lang="en-US" sz="2000" dirty="0" err="1"/>
              <a:t>ağrı</a:t>
            </a:r>
            <a:r>
              <a:rPr lang="en-US" sz="2000" dirty="0"/>
              <a:t>, </a:t>
            </a:r>
            <a:r>
              <a:rPr lang="en-US" sz="2000" dirty="0" err="1"/>
              <a:t>ısı</a:t>
            </a:r>
            <a:r>
              <a:rPr lang="en-US" sz="2000" dirty="0"/>
              <a:t> </a:t>
            </a:r>
            <a:r>
              <a:rPr lang="en-US" sz="2000" dirty="0" err="1"/>
              <a:t>artışı</a:t>
            </a:r>
            <a:r>
              <a:rPr lang="en-US" sz="2000" dirty="0"/>
              <a:t>, </a:t>
            </a:r>
            <a:r>
              <a:rPr lang="en-US" sz="2000" dirty="0" err="1"/>
              <a:t>halsizlik-kırgınlık</a:t>
            </a:r>
            <a:r>
              <a:rPr lang="en-US" sz="2000" dirty="0"/>
              <a:t> ve </a:t>
            </a:r>
            <a:r>
              <a:rPr lang="en-US" sz="2000" dirty="0" err="1"/>
              <a:t>hafif</a:t>
            </a:r>
            <a:r>
              <a:rPr lang="en-US" sz="2000" dirty="0"/>
              <a:t> </a:t>
            </a:r>
            <a:r>
              <a:rPr lang="en-US" sz="2000" dirty="0" err="1"/>
              <a:t>ateş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En </a:t>
            </a:r>
            <a:r>
              <a:rPr lang="en-US" sz="2000" dirty="0" err="1"/>
              <a:t>önemli</a:t>
            </a:r>
            <a:r>
              <a:rPr lang="en-US" sz="2000" dirty="0"/>
              <a:t> </a:t>
            </a:r>
            <a:r>
              <a:rPr lang="en-US" sz="2000" dirty="0" err="1"/>
              <a:t>yan</a:t>
            </a:r>
            <a:r>
              <a:rPr lang="en-US" sz="2000" dirty="0"/>
              <a:t> </a:t>
            </a:r>
            <a:r>
              <a:rPr lang="en-US" sz="2000" dirty="0" err="1"/>
              <a:t>etki</a:t>
            </a:r>
            <a:r>
              <a:rPr lang="en-US" sz="2000" dirty="0" err="1">
                <a:sym typeface="Wingdings"/>
              </a:rPr>
              <a:t>Alerjik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reaksiyon</a:t>
            </a:r>
            <a:r>
              <a:rPr lang="en-US" sz="2000" dirty="0">
                <a:sym typeface="Wingdings"/>
              </a:rPr>
              <a:t> (</a:t>
            </a:r>
            <a:r>
              <a:rPr lang="en-US" sz="2000" dirty="0" err="1">
                <a:sym typeface="Wingdings"/>
              </a:rPr>
              <a:t>Yumurta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alerjisi</a:t>
            </a:r>
            <a:r>
              <a:rPr lang="en-US" sz="2000" dirty="0">
                <a:sym typeface="Wingdings"/>
              </a:rPr>
              <a:t>)</a:t>
            </a:r>
          </a:p>
          <a:p>
            <a:pPr marL="0" indent="0">
              <a:buNone/>
            </a:pPr>
            <a:endParaRPr lang="en-US" sz="2000" dirty="0">
              <a:sym typeface="Wingdings"/>
            </a:endParaRPr>
          </a:p>
          <a:p>
            <a:r>
              <a:rPr lang="en-US" sz="2000" dirty="0">
                <a:sym typeface="Wingdings"/>
              </a:rPr>
              <a:t>Covid-19 </a:t>
            </a:r>
            <a:r>
              <a:rPr lang="en-US" sz="2000" dirty="0" err="1">
                <a:sym typeface="Wingdings"/>
              </a:rPr>
              <a:t>aşısı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ile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aynı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anda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uygulanabilir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4249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0"/>
            <a:ext cx="75311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21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31098"/>
            <a:ext cx="5205703" cy="381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Pnömoni</a:t>
            </a:r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641991" y="1898689"/>
            <a:ext cx="3392951" cy="2076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Pnömoni</a:t>
            </a:r>
            <a:r>
              <a:rPr lang="en-US" sz="2400" dirty="0"/>
              <a:t> ve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solunum</a:t>
            </a:r>
            <a:r>
              <a:rPr lang="en-US" sz="2400" dirty="0"/>
              <a:t> </a:t>
            </a:r>
            <a:r>
              <a:rPr lang="en-US" sz="2400" dirty="0" err="1"/>
              <a:t>yolu</a:t>
            </a:r>
            <a:r>
              <a:rPr lang="en-US" sz="2400" dirty="0"/>
              <a:t> </a:t>
            </a:r>
            <a:r>
              <a:rPr lang="en-US" sz="2400" dirty="0" err="1"/>
              <a:t>enfeksiyonları</a:t>
            </a:r>
            <a:r>
              <a:rPr lang="en-US" sz="2400" dirty="0"/>
              <a:t> </a:t>
            </a:r>
            <a:r>
              <a:rPr lang="en-US" sz="2400" dirty="0" err="1"/>
              <a:t>ölüme</a:t>
            </a:r>
            <a:r>
              <a:rPr lang="en-US" sz="2400" dirty="0"/>
              <a:t> </a:t>
            </a:r>
            <a:r>
              <a:rPr lang="en-US" sz="2400" dirty="0" err="1"/>
              <a:t>yol</a:t>
            </a:r>
            <a:r>
              <a:rPr lang="en-US" sz="2400" dirty="0"/>
              <a:t> </a:t>
            </a:r>
            <a:r>
              <a:rPr lang="en-US" sz="2400" dirty="0" err="1"/>
              <a:t>açan</a:t>
            </a:r>
            <a:r>
              <a:rPr lang="en-US" sz="2400" dirty="0"/>
              <a:t> </a:t>
            </a:r>
            <a:r>
              <a:rPr lang="en-US" sz="2400" dirty="0" err="1"/>
              <a:t>bulaşıcı</a:t>
            </a:r>
            <a:r>
              <a:rPr lang="en-US" sz="2400" dirty="0"/>
              <a:t> </a:t>
            </a:r>
            <a:r>
              <a:rPr lang="en-US" sz="2400" dirty="0" err="1"/>
              <a:t>hastalıklar</a:t>
            </a:r>
            <a:r>
              <a:rPr lang="en-US" sz="2400" dirty="0"/>
              <a:t> </a:t>
            </a:r>
            <a:r>
              <a:rPr lang="en-US" sz="2400" dirty="0" err="1"/>
              <a:t>içinde</a:t>
            </a:r>
            <a:r>
              <a:rPr lang="en-US" sz="2400" dirty="0"/>
              <a:t> 1. </a:t>
            </a:r>
            <a:r>
              <a:rPr lang="en-US" sz="2400" dirty="0" err="1"/>
              <a:t>sırada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4681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/>
              <a:t>Pnömoni</a:t>
            </a:r>
            <a:r>
              <a:rPr lang="en-US" sz="3200" dirty="0"/>
              <a:t> (</a:t>
            </a:r>
            <a:r>
              <a:rPr lang="en-US" sz="3200" dirty="0" err="1"/>
              <a:t>Zatürre</a:t>
            </a:r>
            <a:r>
              <a:rPr lang="en-US" sz="32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28243"/>
          </a:xfrm>
        </p:spPr>
        <p:txBody>
          <a:bodyPr/>
          <a:lstStyle/>
          <a:p>
            <a:r>
              <a:rPr lang="en-US" sz="2000" i="1" dirty="0"/>
              <a:t>Streptococcus </a:t>
            </a:r>
            <a:r>
              <a:rPr lang="en-US" sz="2000" i="1" dirty="0" err="1"/>
              <a:t>pneumoniae</a:t>
            </a:r>
            <a:r>
              <a:rPr lang="en-US" sz="2000" i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pnömokok</a:t>
            </a:r>
            <a:r>
              <a:rPr lang="en-US" sz="2000" dirty="0"/>
              <a:t>) </a:t>
            </a:r>
          </a:p>
          <a:p>
            <a:r>
              <a:rPr lang="en-US" sz="2000" dirty="0"/>
              <a:t>Yüksek </a:t>
            </a:r>
            <a:r>
              <a:rPr lang="en-US" sz="2000" dirty="0" err="1"/>
              <a:t>ateş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Öksürük</a:t>
            </a:r>
            <a:r>
              <a:rPr lang="en-US" sz="2000" dirty="0"/>
              <a:t>, </a:t>
            </a:r>
            <a:r>
              <a:rPr lang="en-US" sz="2000" dirty="0" err="1"/>
              <a:t>balgam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Göğüs</a:t>
            </a:r>
            <a:r>
              <a:rPr lang="en-US" sz="2000" dirty="0"/>
              <a:t> </a:t>
            </a:r>
            <a:r>
              <a:rPr lang="en-US" sz="2000" dirty="0" err="1"/>
              <a:t>ağrısı</a:t>
            </a:r>
            <a:r>
              <a:rPr lang="en-US" sz="2000" dirty="0"/>
              <a:t> / </a:t>
            </a:r>
            <a:r>
              <a:rPr lang="en-US" sz="2000" dirty="0" err="1"/>
              <a:t>yan</a:t>
            </a:r>
            <a:r>
              <a:rPr lang="en-US" sz="2000" dirty="0"/>
              <a:t> </a:t>
            </a:r>
            <a:r>
              <a:rPr lang="en-US" sz="2000" dirty="0" err="1"/>
              <a:t>ağrısı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Solunum</a:t>
            </a:r>
            <a:r>
              <a:rPr lang="en-US" sz="2000" dirty="0"/>
              <a:t> </a:t>
            </a:r>
            <a:r>
              <a:rPr lang="en-US" sz="2000" dirty="0" err="1"/>
              <a:t>sıkıntısı</a:t>
            </a:r>
            <a:endParaRPr lang="en-US" sz="2000" dirty="0"/>
          </a:p>
          <a:p>
            <a:r>
              <a:rPr lang="en-US" sz="2000" dirty="0" err="1"/>
              <a:t>Diyabet</a:t>
            </a:r>
            <a:r>
              <a:rPr lang="en-US" sz="2000" dirty="0"/>
              <a:t> </a:t>
            </a:r>
            <a:r>
              <a:rPr lang="en-US" sz="2000" dirty="0" err="1"/>
              <a:t>pnömoni</a:t>
            </a:r>
            <a:r>
              <a:rPr lang="en-US" sz="2000" dirty="0"/>
              <a:t> </a:t>
            </a:r>
            <a:r>
              <a:rPr lang="en-US" sz="2000" dirty="0" err="1"/>
              <a:t>için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risk </a:t>
            </a:r>
            <a:r>
              <a:rPr lang="en-US" sz="2000" dirty="0" err="1"/>
              <a:t>faktörüdür</a:t>
            </a:r>
            <a:endParaRPr lang="en-US" sz="2000" dirty="0"/>
          </a:p>
          <a:p>
            <a:r>
              <a:rPr lang="en-US" sz="2000" dirty="0" err="1"/>
              <a:t>Aynı</a:t>
            </a:r>
            <a:r>
              <a:rPr lang="en-US" sz="2000" dirty="0"/>
              <a:t> </a:t>
            </a:r>
            <a:r>
              <a:rPr lang="en-US" sz="2000" dirty="0" err="1"/>
              <a:t>yaştaki</a:t>
            </a:r>
            <a:r>
              <a:rPr lang="en-US" sz="2000" dirty="0"/>
              <a:t> </a:t>
            </a:r>
            <a:r>
              <a:rPr lang="en-US" sz="2000" dirty="0" err="1"/>
              <a:t>sağlıklı</a:t>
            </a:r>
            <a:r>
              <a:rPr lang="en-US" sz="2000" dirty="0"/>
              <a:t> </a:t>
            </a:r>
            <a:r>
              <a:rPr lang="en-US" sz="2000" dirty="0" err="1"/>
              <a:t>kişilere</a:t>
            </a:r>
            <a:r>
              <a:rPr lang="en-US" sz="2000" dirty="0"/>
              <a:t> </a:t>
            </a:r>
            <a:r>
              <a:rPr lang="en-US" sz="2000" dirty="0" err="1"/>
              <a:t>oranla</a:t>
            </a:r>
            <a:r>
              <a:rPr lang="en-US" sz="2000" dirty="0"/>
              <a:t> </a:t>
            </a:r>
            <a:r>
              <a:rPr lang="en-US" sz="2000" dirty="0" err="1"/>
              <a:t>yaklaşık</a:t>
            </a:r>
            <a:r>
              <a:rPr lang="en-US" sz="2000" dirty="0"/>
              <a:t> 3 </a:t>
            </a:r>
            <a:r>
              <a:rPr lang="en-US" sz="2000" dirty="0" err="1"/>
              <a:t>kat</a:t>
            </a:r>
            <a:r>
              <a:rPr lang="en-US" sz="2000" dirty="0"/>
              <a:t> daha </a:t>
            </a:r>
            <a:r>
              <a:rPr lang="en-US" sz="2000" dirty="0" err="1"/>
              <a:t>fazla</a:t>
            </a:r>
            <a:r>
              <a:rPr lang="en-US" sz="2000" dirty="0"/>
              <a:t> </a:t>
            </a:r>
            <a:r>
              <a:rPr lang="en-US" sz="2000" dirty="0" err="1"/>
              <a:t>pnömoni</a:t>
            </a:r>
            <a:r>
              <a:rPr lang="en-US" sz="2000" dirty="0"/>
              <a:t> </a:t>
            </a:r>
            <a:r>
              <a:rPr lang="en-US" sz="2000" dirty="0" err="1"/>
              <a:t>riski</a:t>
            </a:r>
            <a:endParaRPr lang="en-US" sz="2000" dirty="0"/>
          </a:p>
          <a:p>
            <a:r>
              <a:rPr lang="en-US" sz="2000" dirty="0" err="1"/>
              <a:t>Hastaneye</a:t>
            </a:r>
            <a:r>
              <a:rPr lang="en-US" sz="2000" dirty="0"/>
              <a:t> </a:t>
            </a:r>
            <a:r>
              <a:rPr lang="en-US" sz="2000" dirty="0" err="1"/>
              <a:t>başvuru</a:t>
            </a:r>
            <a:r>
              <a:rPr lang="en-US" sz="2000" dirty="0"/>
              <a:t> </a:t>
            </a:r>
            <a:r>
              <a:rPr lang="en-US" sz="2000" dirty="0" err="1"/>
              <a:t>sırasında</a:t>
            </a:r>
            <a:r>
              <a:rPr lang="en-US" sz="2000" dirty="0"/>
              <a:t> </a:t>
            </a:r>
            <a:r>
              <a:rPr lang="en-US" sz="2000" dirty="0" err="1"/>
              <a:t>kan</a:t>
            </a:r>
            <a:r>
              <a:rPr lang="en-US" sz="2000" dirty="0"/>
              <a:t> glukoz </a:t>
            </a:r>
            <a:r>
              <a:rPr lang="en-US" sz="2000" dirty="0" err="1"/>
              <a:t>düzeyindeki</a:t>
            </a:r>
            <a:r>
              <a:rPr lang="en-US" sz="2000" dirty="0"/>
              <a:t> </a:t>
            </a:r>
            <a:r>
              <a:rPr lang="en-US" sz="2000" dirty="0" err="1"/>
              <a:t>yükseklik</a:t>
            </a:r>
            <a:r>
              <a:rPr lang="en-US" sz="2000" dirty="0"/>
              <a:t> </a:t>
            </a:r>
            <a:r>
              <a:rPr lang="en-US" sz="2000" dirty="0" err="1"/>
              <a:t>yoğun</a:t>
            </a:r>
            <a:r>
              <a:rPr lang="en-US" sz="2000" dirty="0"/>
              <a:t> </a:t>
            </a:r>
            <a:r>
              <a:rPr lang="en-US" sz="2000" dirty="0" err="1"/>
              <a:t>bakım</a:t>
            </a:r>
            <a:r>
              <a:rPr lang="en-US" sz="2000" dirty="0"/>
              <a:t> </a:t>
            </a:r>
            <a:r>
              <a:rPr lang="en-US" sz="2000" dirty="0" err="1"/>
              <a:t>ünitesinde</a:t>
            </a:r>
            <a:r>
              <a:rPr lang="en-US" sz="2000" dirty="0"/>
              <a:t> </a:t>
            </a:r>
            <a:r>
              <a:rPr lang="en-US" sz="2000" dirty="0" err="1"/>
              <a:t>yatıs</a:t>
            </a:r>
            <a:r>
              <a:rPr lang="en-US" sz="2000" dirty="0"/>
              <a:t>̧ ve </a:t>
            </a:r>
            <a:r>
              <a:rPr lang="en-US" sz="2000" dirty="0" err="1"/>
              <a:t>hastanede</a:t>
            </a:r>
            <a:r>
              <a:rPr lang="en-US" sz="2000" dirty="0"/>
              <a:t> </a:t>
            </a:r>
            <a:r>
              <a:rPr lang="en-US" sz="2000" dirty="0" err="1"/>
              <a:t>ölüm</a:t>
            </a:r>
            <a:r>
              <a:rPr lang="en-US" sz="2000" dirty="0"/>
              <a:t> </a:t>
            </a:r>
            <a:r>
              <a:rPr lang="en-US" sz="2000" dirty="0" err="1"/>
              <a:t>riskinde</a:t>
            </a:r>
            <a:r>
              <a:rPr lang="en-US" sz="2000" dirty="0"/>
              <a:t> </a:t>
            </a:r>
            <a:r>
              <a:rPr lang="en-US" sz="2000" dirty="0" err="1"/>
              <a:t>artıs</a:t>
            </a:r>
            <a:r>
              <a:rPr lang="en-US" sz="2000" dirty="0"/>
              <a:t>̧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ilişkilidir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Hipoglisemi</a:t>
            </a:r>
            <a:r>
              <a:rPr lang="en-US" sz="2000" dirty="0"/>
              <a:t> </a:t>
            </a:r>
            <a:r>
              <a:rPr lang="en-US" sz="2000" dirty="0" err="1"/>
              <a:t>varlığında</a:t>
            </a:r>
            <a:r>
              <a:rPr lang="en-US" sz="2000" dirty="0"/>
              <a:t> </a:t>
            </a:r>
            <a:r>
              <a:rPr lang="en-US" sz="2000" dirty="0" err="1"/>
              <a:t>ölüm</a:t>
            </a:r>
            <a:r>
              <a:rPr lang="en-US" sz="2000" dirty="0"/>
              <a:t> </a:t>
            </a:r>
            <a:r>
              <a:rPr lang="en-US" sz="2000" dirty="0" err="1"/>
              <a:t>riski</a:t>
            </a:r>
            <a:r>
              <a:rPr lang="en-US" sz="2000" dirty="0"/>
              <a:t> 3-9 </a:t>
            </a:r>
            <a:r>
              <a:rPr lang="en-US" sz="2000" dirty="0" err="1"/>
              <a:t>kat</a:t>
            </a:r>
            <a:r>
              <a:rPr lang="en-US" sz="2000" dirty="0"/>
              <a:t> </a:t>
            </a:r>
            <a:r>
              <a:rPr lang="en-US" sz="2000" dirty="0" err="1"/>
              <a:t>artmıştır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603" y="1200150"/>
            <a:ext cx="2965021" cy="222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81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DM </a:t>
            </a:r>
            <a:r>
              <a:rPr lang="en-US" sz="2000" dirty="0" err="1"/>
              <a:t>kişilerde</a:t>
            </a:r>
            <a:r>
              <a:rPr lang="en-US" sz="2000" dirty="0"/>
              <a:t> </a:t>
            </a:r>
            <a:r>
              <a:rPr lang="en-US" sz="2000" dirty="0" err="1"/>
              <a:t>pnömokok</a:t>
            </a:r>
            <a:r>
              <a:rPr lang="en-US" sz="2000" dirty="0"/>
              <a:t> </a:t>
            </a:r>
            <a:r>
              <a:rPr lang="en-US" sz="2000" dirty="0" err="1"/>
              <a:t>aşılaması</a:t>
            </a:r>
            <a:r>
              <a:rPr lang="en-US" sz="2000" dirty="0"/>
              <a:t> </a:t>
            </a:r>
            <a:r>
              <a:rPr lang="en-US" sz="2000" dirty="0" err="1"/>
              <a:t>pnömoni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ilişkili</a:t>
            </a:r>
            <a:r>
              <a:rPr lang="en-US" sz="2000" dirty="0"/>
              <a:t> </a:t>
            </a:r>
            <a:r>
              <a:rPr lang="en-US" sz="2000" dirty="0" err="1"/>
              <a:t>hastaneye</a:t>
            </a:r>
            <a:r>
              <a:rPr lang="en-US" sz="2000" dirty="0"/>
              <a:t> </a:t>
            </a:r>
            <a:r>
              <a:rPr lang="en-US" sz="2000" dirty="0" err="1"/>
              <a:t>yatışı</a:t>
            </a:r>
            <a:r>
              <a:rPr lang="en-US" sz="2000" dirty="0"/>
              <a:t> </a:t>
            </a:r>
            <a:r>
              <a:rPr lang="en-US" sz="2000" dirty="0" err="1"/>
              <a:t>önlemede</a:t>
            </a:r>
            <a:r>
              <a:rPr lang="en-US" sz="2000" dirty="0"/>
              <a:t> </a:t>
            </a:r>
            <a:r>
              <a:rPr lang="en-US" sz="2000" dirty="0" err="1"/>
              <a:t>önemlidir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/>
              <a:t>Diyabetik</a:t>
            </a:r>
            <a:r>
              <a:rPr lang="en-US" sz="2000" dirty="0"/>
              <a:t> </a:t>
            </a:r>
            <a:r>
              <a:rPr lang="en-US" sz="2000" dirty="0" err="1"/>
              <a:t>yaşlı</a:t>
            </a:r>
            <a:r>
              <a:rPr lang="en-US" sz="2000" dirty="0"/>
              <a:t> </a:t>
            </a:r>
            <a:r>
              <a:rPr lang="en-US" sz="2000" dirty="0" err="1"/>
              <a:t>bireylerde</a:t>
            </a:r>
            <a:r>
              <a:rPr lang="en-US" sz="2000" dirty="0"/>
              <a:t> </a:t>
            </a:r>
            <a:r>
              <a:rPr lang="en-US" sz="2000" dirty="0" err="1"/>
              <a:t>pnömokok</a:t>
            </a:r>
            <a:r>
              <a:rPr lang="en-US" sz="2000" dirty="0"/>
              <a:t> </a:t>
            </a:r>
            <a:r>
              <a:rPr lang="en-US" sz="2000" dirty="0" err="1"/>
              <a:t>aşılaması</a:t>
            </a:r>
            <a:r>
              <a:rPr lang="en-US" sz="2000" dirty="0"/>
              <a:t> </a:t>
            </a:r>
            <a:r>
              <a:rPr lang="en-US" sz="2000" dirty="0" err="1"/>
              <a:t>invaziv</a:t>
            </a:r>
            <a:r>
              <a:rPr lang="en-US" sz="2000" dirty="0"/>
              <a:t> </a:t>
            </a:r>
            <a:r>
              <a:rPr lang="en-US" sz="2000" dirty="0" err="1"/>
              <a:t>pulmoner</a:t>
            </a:r>
            <a:r>
              <a:rPr lang="en-US" sz="2000" dirty="0"/>
              <a:t> </a:t>
            </a:r>
            <a:r>
              <a:rPr lang="en-US" sz="2000" dirty="0" err="1"/>
              <a:t>hastalık</a:t>
            </a:r>
            <a:r>
              <a:rPr lang="en-US" sz="2000" dirty="0"/>
              <a:t> </a:t>
            </a:r>
            <a:r>
              <a:rPr lang="en-US" sz="2000" dirty="0" err="1"/>
              <a:t>gelişimi</a:t>
            </a:r>
            <a:r>
              <a:rPr lang="en-US" sz="2000" dirty="0"/>
              <a:t>, </a:t>
            </a:r>
            <a:r>
              <a:rPr lang="en-US" sz="2000" dirty="0" err="1"/>
              <a:t>hastaneye</a:t>
            </a:r>
            <a:r>
              <a:rPr lang="en-US" sz="2000" dirty="0"/>
              <a:t> </a:t>
            </a:r>
            <a:r>
              <a:rPr lang="en-US" sz="2000" dirty="0" err="1"/>
              <a:t>yatıs</a:t>
            </a:r>
            <a:r>
              <a:rPr lang="en-US" sz="2000" dirty="0"/>
              <a:t>̧, </a:t>
            </a:r>
            <a:r>
              <a:rPr lang="en-US" sz="2000" dirty="0" err="1"/>
              <a:t>solunum</a:t>
            </a:r>
            <a:r>
              <a:rPr lang="en-US" sz="2000" dirty="0"/>
              <a:t> </a:t>
            </a:r>
            <a:r>
              <a:rPr lang="en-US" sz="2000" dirty="0" err="1"/>
              <a:t>yetmezliği</a:t>
            </a:r>
            <a:r>
              <a:rPr lang="en-US" sz="2000" dirty="0"/>
              <a:t> </a:t>
            </a:r>
            <a:r>
              <a:rPr lang="en-US" sz="2000" dirty="0" err="1"/>
              <a:t>gelişimi</a:t>
            </a:r>
            <a:r>
              <a:rPr lang="en-US" sz="2000" dirty="0"/>
              <a:t> </a:t>
            </a:r>
            <a:r>
              <a:rPr lang="en-US" sz="2000" dirty="0" err="1"/>
              <a:t>risklerini</a:t>
            </a:r>
            <a:r>
              <a:rPr lang="en-US" sz="2000" dirty="0"/>
              <a:t> </a:t>
            </a:r>
            <a:r>
              <a:rPr lang="en-US" sz="2000" dirty="0" err="1"/>
              <a:t>anlamlı</a:t>
            </a:r>
            <a:r>
              <a:rPr lang="en-US" sz="2000" dirty="0"/>
              <a:t> </a:t>
            </a:r>
            <a:r>
              <a:rPr lang="en-US" sz="2000" dirty="0" err="1"/>
              <a:t>oranda</a:t>
            </a:r>
            <a:r>
              <a:rPr lang="en-US" sz="2000" dirty="0"/>
              <a:t> </a:t>
            </a:r>
            <a:r>
              <a:rPr lang="en-US" sz="2000" dirty="0" err="1"/>
              <a:t>azaltmıştır</a:t>
            </a:r>
            <a:r>
              <a:rPr lang="en-US" sz="2000" dirty="0"/>
              <a:t> </a:t>
            </a:r>
          </a:p>
          <a:p>
            <a:r>
              <a:rPr lang="en-US" b="1" dirty="0"/>
              <a:t>KPA13 </a:t>
            </a:r>
            <a:r>
              <a:rPr lang="en-US" b="1" dirty="0" err="1"/>
              <a:t>Aşısı</a:t>
            </a:r>
            <a:r>
              <a:rPr lang="en-US" b="1" dirty="0"/>
              <a:t> </a:t>
            </a:r>
            <a:endParaRPr lang="en-US" dirty="0"/>
          </a:p>
          <a:p>
            <a:r>
              <a:rPr lang="en-US" b="1" dirty="0"/>
              <a:t>PPA23 </a:t>
            </a:r>
            <a:r>
              <a:rPr lang="en-US" b="1" dirty="0" err="1"/>
              <a:t>Aşısı</a:t>
            </a:r>
            <a:r>
              <a:rPr lang="en-US" b="1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41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55" y="2029271"/>
            <a:ext cx="5080000" cy="774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2355" y="1318903"/>
            <a:ext cx="4415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19-64 </a:t>
            </a:r>
            <a:r>
              <a:rPr lang="en-US" sz="2000" b="1" dirty="0" err="1">
                <a:solidFill>
                  <a:srgbClr val="FF0000"/>
                </a:solidFill>
              </a:rPr>
              <a:t>yas</a:t>
            </a:r>
            <a:r>
              <a:rPr lang="en-US" sz="2000" b="1" dirty="0">
                <a:solidFill>
                  <a:srgbClr val="FF0000"/>
                </a:solidFill>
              </a:rPr>
              <a:t>̧ </a:t>
            </a:r>
            <a:r>
              <a:rPr lang="en-US" sz="2000" b="1" dirty="0" err="1">
                <a:solidFill>
                  <a:srgbClr val="FF0000"/>
                </a:solidFill>
              </a:rPr>
              <a:t>arasındaki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diyabetliler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5932" y="3215862"/>
            <a:ext cx="4415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≥65 </a:t>
            </a:r>
            <a:r>
              <a:rPr lang="en-US" sz="2000" b="1" dirty="0" err="1">
                <a:solidFill>
                  <a:srgbClr val="FF0000"/>
                </a:solidFill>
              </a:rPr>
              <a:t>yas</a:t>
            </a:r>
            <a:r>
              <a:rPr lang="en-US" sz="2000" b="1" dirty="0">
                <a:solidFill>
                  <a:srgbClr val="FF0000"/>
                </a:solidFill>
              </a:rPr>
              <a:t>̧ </a:t>
            </a:r>
            <a:r>
              <a:rPr lang="en-US" sz="2000" b="1" dirty="0" err="1">
                <a:solidFill>
                  <a:srgbClr val="FF0000"/>
                </a:solidFill>
              </a:rPr>
              <a:t>diyabetliler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932" y="3754610"/>
            <a:ext cx="5092700" cy="10287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83074"/>
            <a:ext cx="8229600" cy="857250"/>
          </a:xfr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en-US" sz="3200" b="1" dirty="0"/>
            </a:br>
            <a:r>
              <a:rPr lang="en-US" sz="3200" b="1" dirty="0"/>
              <a:t>Daha </a:t>
            </a:r>
            <a:r>
              <a:rPr lang="en-US" sz="3200" b="1" dirty="0" err="1"/>
              <a:t>önce</a:t>
            </a:r>
            <a:r>
              <a:rPr lang="en-US" sz="3200" b="1" dirty="0"/>
              <a:t> hiç </a:t>
            </a:r>
            <a:r>
              <a:rPr lang="en-US" sz="3200" b="1" dirty="0" err="1"/>
              <a:t>pnömokok</a:t>
            </a:r>
            <a:r>
              <a:rPr lang="en-US" sz="3200" b="1" dirty="0"/>
              <a:t> </a:t>
            </a:r>
            <a:r>
              <a:rPr lang="en-US" sz="3200" b="1" dirty="0" err="1"/>
              <a:t>aşısı</a:t>
            </a:r>
            <a:r>
              <a:rPr lang="en-US" sz="3200" b="1" dirty="0"/>
              <a:t> </a:t>
            </a:r>
            <a:r>
              <a:rPr lang="en-US" sz="3200" b="1" dirty="0" err="1"/>
              <a:t>olmamıs</a:t>
            </a:r>
            <a:r>
              <a:rPr lang="en-US" sz="3200" b="1" dirty="0"/>
              <a:t>̧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117888"/>
            <a:ext cx="6522583" cy="180710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57200" y="3077563"/>
            <a:ext cx="6522583" cy="180710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65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2355" y="1318903"/>
            <a:ext cx="4415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19-64 </a:t>
            </a:r>
            <a:r>
              <a:rPr lang="en-US" sz="2000" b="1" dirty="0" err="1">
                <a:solidFill>
                  <a:srgbClr val="FF0000"/>
                </a:solidFill>
              </a:rPr>
              <a:t>yas</a:t>
            </a:r>
            <a:r>
              <a:rPr lang="en-US" sz="2000" b="1" dirty="0">
                <a:solidFill>
                  <a:srgbClr val="FF0000"/>
                </a:solidFill>
              </a:rPr>
              <a:t>̧  </a:t>
            </a:r>
            <a:r>
              <a:rPr lang="en-US" sz="2000" b="1" dirty="0" err="1">
                <a:solidFill>
                  <a:srgbClr val="FF0000"/>
                </a:solidFill>
              </a:rPr>
              <a:t>ya</a:t>
            </a:r>
            <a:r>
              <a:rPr lang="en-US" sz="2000" b="1" dirty="0">
                <a:solidFill>
                  <a:srgbClr val="FF0000"/>
                </a:solidFill>
              </a:rPr>
              <a:t> da ≥65 </a:t>
            </a:r>
            <a:r>
              <a:rPr lang="en-US" sz="2000" b="1" dirty="0" err="1">
                <a:solidFill>
                  <a:srgbClr val="FF0000"/>
                </a:solidFill>
              </a:rPr>
              <a:t>yas</a:t>
            </a:r>
            <a:r>
              <a:rPr lang="en-US" sz="2000" b="1" dirty="0">
                <a:solidFill>
                  <a:srgbClr val="FF0000"/>
                </a:solidFill>
              </a:rPr>
              <a:t>̧ </a:t>
            </a:r>
            <a:r>
              <a:rPr lang="en-US" sz="2000" b="1" dirty="0" err="1">
                <a:solidFill>
                  <a:srgbClr val="FF0000"/>
                </a:solidFill>
              </a:rPr>
              <a:t>diyabetliler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85" y="3046833"/>
            <a:ext cx="5453222" cy="10287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73378"/>
            <a:ext cx="8229600" cy="857250"/>
          </a:xfr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/>
              <a:t>Daha </a:t>
            </a:r>
            <a:r>
              <a:rPr lang="en-US" sz="3200" b="1" dirty="0" err="1"/>
              <a:t>önce</a:t>
            </a:r>
            <a:r>
              <a:rPr lang="en-US" sz="3200" b="1" dirty="0"/>
              <a:t> </a:t>
            </a:r>
            <a:r>
              <a:rPr lang="en-US" sz="3200" b="1" dirty="0" err="1"/>
              <a:t>pnömokok</a:t>
            </a:r>
            <a:r>
              <a:rPr lang="en-US" sz="3200" b="1" dirty="0"/>
              <a:t> </a:t>
            </a:r>
            <a:r>
              <a:rPr lang="en-US" sz="3200" b="1" dirty="0" err="1"/>
              <a:t>aşısı</a:t>
            </a:r>
            <a:r>
              <a:rPr lang="en-US" sz="3200" b="1" dirty="0"/>
              <a:t> </a:t>
            </a:r>
            <a:r>
              <a:rPr lang="en-US" sz="3200" b="1" dirty="0" err="1"/>
              <a:t>olmuşsa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124516"/>
            <a:ext cx="6522583" cy="336453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5932" y="2026375"/>
            <a:ext cx="1408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PPA23 +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862" y="2026375"/>
            <a:ext cx="2667000" cy="749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28201" y="2101211"/>
            <a:ext cx="1153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KPA13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51045" y="313606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126589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2297"/>
            <a:ext cx="8229600" cy="1470443"/>
          </a:xfr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sz="3100" b="1" dirty="0"/>
            </a:br>
            <a:r>
              <a:rPr lang="en-US" sz="3100" b="1" dirty="0"/>
              <a:t>Hasta 65 </a:t>
            </a:r>
            <a:r>
              <a:rPr lang="en-US" sz="3100" b="1" dirty="0" err="1"/>
              <a:t>yaşından</a:t>
            </a:r>
            <a:r>
              <a:rPr lang="en-US" sz="3100" b="1" dirty="0"/>
              <a:t> </a:t>
            </a:r>
            <a:r>
              <a:rPr lang="en-US" sz="3100" b="1" dirty="0" err="1"/>
              <a:t>önce</a:t>
            </a:r>
            <a:r>
              <a:rPr lang="en-US" sz="3100" b="1" dirty="0"/>
              <a:t> her </a:t>
            </a:r>
            <a:r>
              <a:rPr lang="en-US" sz="3100" b="1" dirty="0" err="1"/>
              <a:t>iki</a:t>
            </a:r>
            <a:r>
              <a:rPr lang="en-US" sz="3100" b="1" dirty="0"/>
              <a:t> </a:t>
            </a:r>
            <a:r>
              <a:rPr lang="en-US" sz="3100" b="1" dirty="0" err="1"/>
              <a:t>aşıyı</a:t>
            </a:r>
            <a:r>
              <a:rPr lang="en-US" sz="3100" b="1" dirty="0"/>
              <a:t> da (KPA13 ve PPA23) </a:t>
            </a:r>
            <a:r>
              <a:rPr lang="en-US" sz="3100" b="1" dirty="0" err="1"/>
              <a:t>olmus</a:t>
            </a:r>
            <a:r>
              <a:rPr lang="en-US" sz="3100" b="1" dirty="0"/>
              <a:t>̧ ve </a:t>
            </a:r>
            <a:r>
              <a:rPr lang="en-US" sz="3100" b="1" dirty="0" err="1"/>
              <a:t>şu</a:t>
            </a:r>
            <a:r>
              <a:rPr lang="en-US" sz="3100" b="1" dirty="0"/>
              <a:t> </a:t>
            </a:r>
            <a:r>
              <a:rPr lang="en-US" sz="3100" b="1" dirty="0" err="1"/>
              <a:t>anda</a:t>
            </a:r>
            <a:r>
              <a:rPr lang="en-US" sz="3100" b="1" dirty="0"/>
              <a:t> 65 </a:t>
            </a:r>
            <a:r>
              <a:rPr lang="en-US" sz="3100" b="1" dirty="0" err="1"/>
              <a:t>yaşından</a:t>
            </a:r>
            <a:r>
              <a:rPr lang="en-US" sz="3100" b="1" dirty="0"/>
              <a:t> </a:t>
            </a:r>
            <a:r>
              <a:rPr lang="en-US" sz="3100" b="1" dirty="0" err="1"/>
              <a:t>büyük</a:t>
            </a:r>
            <a:r>
              <a:rPr lang="en-US" sz="3100" b="1" dirty="0"/>
              <a:t> ise </a:t>
            </a:r>
            <a:br>
              <a:rPr lang="en-US" dirty="0"/>
            </a:b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39018" y="2559631"/>
            <a:ext cx="7183359" cy="16170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089" y="2767523"/>
            <a:ext cx="64770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3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941E445-F661-0941-8D70-3A33DB905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579" y="-3912"/>
            <a:ext cx="6321113" cy="361909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55634C9-82D6-754C-89A7-EF2D0D8C9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61" y="3615187"/>
            <a:ext cx="1876661" cy="1479552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D5A41AD5-C7AB-2647-8357-17E205E0F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033" y="3617640"/>
            <a:ext cx="1552207" cy="147955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E5DE5B1-EE0D-C949-9AB2-21353378F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107" y="3615187"/>
            <a:ext cx="1727201" cy="1479551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9A512E4B-4548-664B-928E-83D9F070260C}"/>
              </a:ext>
            </a:extLst>
          </p:cNvPr>
          <p:cNvSpPr/>
          <p:nvPr/>
        </p:nvSpPr>
        <p:spPr>
          <a:xfrm>
            <a:off x="201668" y="13538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tr-TR" b="1" dirty="0">
                <a:solidFill>
                  <a:srgbClr val="32304F"/>
                </a:solidFill>
                <a:latin typeface="ff-meta-serif-web-pro"/>
              </a:rPr>
              <a:t>2021</a:t>
            </a:r>
            <a:endParaRPr lang="tr-TR" b="1" i="0" dirty="0">
              <a:solidFill>
                <a:srgbClr val="32304F"/>
              </a:solidFill>
              <a:effectLst/>
              <a:latin typeface="ff-meta-serif-web-pro"/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8B23CD7A-EA7A-6F4C-9BDE-85554D4C7861}"/>
              </a:ext>
            </a:extLst>
          </p:cNvPr>
          <p:cNvSpPr/>
          <p:nvPr/>
        </p:nvSpPr>
        <p:spPr>
          <a:xfrm>
            <a:off x="6941463" y="68648"/>
            <a:ext cx="2000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32304F"/>
                </a:solidFill>
                <a:latin typeface="ff-meta-web-pro"/>
              </a:rPr>
              <a:t>643 </a:t>
            </a:r>
            <a:r>
              <a:rPr lang="tr-TR" b="1" dirty="0" err="1">
                <a:solidFill>
                  <a:srgbClr val="32304F"/>
                </a:solidFill>
                <a:latin typeface="ff-meta-web-pro"/>
              </a:rPr>
              <a:t>million</a:t>
            </a:r>
            <a:r>
              <a:rPr lang="tr-TR" dirty="0">
                <a:solidFill>
                  <a:srgbClr val="32304F"/>
                </a:solidFill>
                <a:latin typeface="ff-meta-web-pro"/>
              </a:rPr>
              <a:t>  2030  </a:t>
            </a:r>
          </a:p>
          <a:p>
            <a:r>
              <a:rPr lang="tr-TR" b="1" dirty="0">
                <a:solidFill>
                  <a:srgbClr val="32304F"/>
                </a:solidFill>
                <a:latin typeface="ff-meta-web-pro"/>
              </a:rPr>
              <a:t>783 </a:t>
            </a:r>
            <a:r>
              <a:rPr lang="tr-TR" b="1" dirty="0" err="1">
                <a:solidFill>
                  <a:srgbClr val="32304F"/>
                </a:solidFill>
                <a:latin typeface="ff-meta-web-pro"/>
              </a:rPr>
              <a:t>million</a:t>
            </a:r>
            <a:r>
              <a:rPr lang="tr-TR" dirty="0">
                <a:solidFill>
                  <a:srgbClr val="32304F"/>
                </a:solidFill>
                <a:latin typeface="ff-meta-web-pro"/>
              </a:rPr>
              <a:t>  2045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5263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0"/>
            <a:ext cx="85516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78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20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78" y="2768116"/>
            <a:ext cx="4496988" cy="2375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96264" y="3370509"/>
            <a:ext cx="4572000" cy="153888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Tip 1 </a:t>
            </a:r>
            <a:r>
              <a:rPr lang="en-US" sz="2000" dirty="0" err="1">
                <a:solidFill>
                  <a:schemeClr val="tx1"/>
                </a:solidFill>
              </a:rPr>
              <a:t>diyabetik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hastaların</a:t>
            </a:r>
            <a:r>
              <a:rPr lang="en-US" sz="2000" dirty="0">
                <a:solidFill>
                  <a:schemeClr val="tx1"/>
                </a:solidFill>
                <a:sym typeface="Wingdings"/>
              </a:rPr>
              <a:t></a:t>
            </a:r>
            <a:r>
              <a:rPr lang="en-US" sz="2000" dirty="0">
                <a:solidFill>
                  <a:schemeClr val="tx1"/>
                </a:solidFill>
              </a:rPr>
              <a:t> %6,6 (İ+P)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Tip 2 </a:t>
            </a:r>
            <a:r>
              <a:rPr lang="en-US" sz="2000" dirty="0" err="1">
                <a:solidFill>
                  <a:srgbClr val="000000"/>
                </a:solidFill>
              </a:rPr>
              <a:t>diyabetik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hastaların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sz="2000" dirty="0">
                <a:solidFill>
                  <a:srgbClr val="000000"/>
                </a:solidFill>
              </a:rPr>
              <a:t> %5,8 (İ+P)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04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/>
              <a:t>Hepatit</a:t>
            </a:r>
            <a:r>
              <a:rPr lang="en-US" sz="3200" dirty="0"/>
              <a:t>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err="1"/>
              <a:t>HBV’ne</a:t>
            </a:r>
            <a:r>
              <a:rPr lang="en-US" sz="2000" dirty="0"/>
              <a:t> </a:t>
            </a:r>
            <a:r>
              <a:rPr lang="en-US" sz="2000" dirty="0" err="1"/>
              <a:t>bağlı</a:t>
            </a:r>
            <a:r>
              <a:rPr lang="en-US" sz="2000" dirty="0"/>
              <a:t> </a:t>
            </a:r>
            <a:r>
              <a:rPr lang="en-US" sz="2000" dirty="0" err="1"/>
              <a:t>gelişen</a:t>
            </a:r>
            <a:r>
              <a:rPr lang="en-US" sz="2000" dirty="0"/>
              <a:t>, hem </a:t>
            </a:r>
            <a:r>
              <a:rPr lang="en-US" sz="2000" dirty="0" err="1"/>
              <a:t>akut</a:t>
            </a:r>
            <a:r>
              <a:rPr lang="en-US" sz="2000" dirty="0"/>
              <a:t> hem de </a:t>
            </a:r>
            <a:r>
              <a:rPr lang="en-US" sz="2000" dirty="0" err="1"/>
              <a:t>kronik</a:t>
            </a:r>
            <a:r>
              <a:rPr lang="en-US" sz="2000" dirty="0"/>
              <a:t> </a:t>
            </a:r>
            <a:r>
              <a:rPr lang="en-US" sz="2000" dirty="0" err="1"/>
              <a:t>infeksiyona</a:t>
            </a:r>
            <a:r>
              <a:rPr lang="en-US" sz="2000" dirty="0"/>
              <a:t> </a:t>
            </a:r>
            <a:r>
              <a:rPr lang="en-US" sz="2000" dirty="0" err="1"/>
              <a:t>neden</a:t>
            </a:r>
            <a:r>
              <a:rPr lang="en-US" sz="2000" dirty="0"/>
              <a:t> </a:t>
            </a:r>
            <a:r>
              <a:rPr lang="en-US" sz="2000" dirty="0" err="1"/>
              <a:t>olabilen</a:t>
            </a:r>
            <a:r>
              <a:rPr lang="en-US" sz="2000" dirty="0"/>
              <a:t>, </a:t>
            </a:r>
            <a:r>
              <a:rPr lang="en-US" sz="2000" dirty="0" err="1"/>
              <a:t>siroz</a:t>
            </a:r>
            <a:r>
              <a:rPr lang="en-US" sz="2000" dirty="0"/>
              <a:t> ve KC </a:t>
            </a:r>
            <a:r>
              <a:rPr lang="en-US" sz="2000" dirty="0" err="1"/>
              <a:t>kanserine</a:t>
            </a:r>
            <a:r>
              <a:rPr lang="en-US" sz="2000" dirty="0"/>
              <a:t> </a:t>
            </a:r>
            <a:r>
              <a:rPr lang="en-US" sz="2000" dirty="0" err="1"/>
              <a:t>yol</a:t>
            </a:r>
            <a:r>
              <a:rPr lang="en-US" sz="2000" dirty="0"/>
              <a:t> </a:t>
            </a:r>
            <a:r>
              <a:rPr lang="en-US" sz="2000" dirty="0" err="1"/>
              <a:t>açan</a:t>
            </a:r>
            <a:r>
              <a:rPr lang="en-US" sz="2000" dirty="0"/>
              <a:t>, </a:t>
            </a:r>
            <a:r>
              <a:rPr lang="en-US" sz="2000" dirty="0" err="1"/>
              <a:t>yaşamı</a:t>
            </a:r>
            <a:r>
              <a:rPr lang="en-US" sz="2000" dirty="0"/>
              <a:t> </a:t>
            </a:r>
            <a:r>
              <a:rPr lang="en-US" sz="2000" dirty="0" err="1"/>
              <a:t>tehdit</a:t>
            </a:r>
            <a:r>
              <a:rPr lang="en-US" sz="2000" dirty="0"/>
              <a:t> </a:t>
            </a:r>
            <a:r>
              <a:rPr lang="en-US" sz="2000" dirty="0" err="1"/>
              <a:t>edici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karaciğer</a:t>
            </a:r>
            <a:r>
              <a:rPr lang="en-US" sz="2000" dirty="0"/>
              <a:t> </a:t>
            </a:r>
            <a:r>
              <a:rPr lang="en-US" sz="2000" dirty="0" err="1"/>
              <a:t>enfeksiyonudur</a:t>
            </a:r>
            <a:r>
              <a:rPr lang="en-US" sz="2000" dirty="0"/>
              <a:t> </a:t>
            </a:r>
          </a:p>
          <a:p>
            <a:r>
              <a:rPr lang="en-US" sz="2000" dirty="0"/>
              <a:t>Tip 1 ve Tip 2 </a:t>
            </a:r>
            <a:r>
              <a:rPr lang="en-US" sz="2000" dirty="0" err="1"/>
              <a:t>diyabetik</a:t>
            </a:r>
            <a:r>
              <a:rPr lang="en-US" sz="2000" dirty="0"/>
              <a:t> </a:t>
            </a:r>
            <a:r>
              <a:rPr lang="en-US" sz="2000" dirty="0" err="1"/>
              <a:t>hastalar</a:t>
            </a:r>
            <a:r>
              <a:rPr lang="en-US" sz="2000" dirty="0"/>
              <a:t> HBV </a:t>
            </a:r>
            <a:r>
              <a:rPr lang="en-US" sz="2000" dirty="0" err="1"/>
              <a:t>infeksiyonlarına</a:t>
            </a:r>
            <a:r>
              <a:rPr lang="en-US" sz="2000" dirty="0"/>
              <a:t> </a:t>
            </a:r>
            <a:r>
              <a:rPr lang="en-US" sz="2000" dirty="0" err="1"/>
              <a:t>karşı</a:t>
            </a:r>
            <a:r>
              <a:rPr lang="en-US" sz="2000" dirty="0"/>
              <a:t> daha </a:t>
            </a:r>
            <a:r>
              <a:rPr lang="en-US" sz="2000" dirty="0" err="1"/>
              <a:t>yüksek</a:t>
            </a:r>
            <a:r>
              <a:rPr lang="en-US" sz="2000" dirty="0"/>
              <a:t> risk </a:t>
            </a:r>
            <a:r>
              <a:rPr lang="en-US" sz="2000" dirty="0" err="1"/>
              <a:t>altındadır</a:t>
            </a:r>
            <a:r>
              <a:rPr lang="en-US" sz="2000" dirty="0"/>
              <a:t> </a:t>
            </a:r>
          </a:p>
          <a:p>
            <a:r>
              <a:rPr lang="en-US" sz="2000" dirty="0"/>
              <a:t>DM </a:t>
            </a:r>
            <a:r>
              <a:rPr lang="en-US" sz="2000" dirty="0" err="1"/>
              <a:t>akut</a:t>
            </a:r>
            <a:r>
              <a:rPr lang="en-US" sz="2000" dirty="0"/>
              <a:t> HBV </a:t>
            </a:r>
            <a:r>
              <a:rPr lang="en-US" sz="2000" dirty="0" err="1"/>
              <a:t>riski</a:t>
            </a:r>
            <a:r>
              <a:rPr lang="en-US" sz="2000" dirty="0"/>
              <a:t> 2 </a:t>
            </a:r>
            <a:r>
              <a:rPr lang="en-US" sz="2000" dirty="0" err="1"/>
              <a:t>kat</a:t>
            </a:r>
            <a:r>
              <a:rPr lang="en-US" sz="2000" dirty="0"/>
              <a:t> </a:t>
            </a:r>
            <a:r>
              <a:rPr lang="en-US" sz="2000" dirty="0" err="1"/>
              <a:t>artmıştır</a:t>
            </a:r>
            <a:r>
              <a:rPr lang="en-US" sz="2000" dirty="0"/>
              <a:t> ve </a:t>
            </a:r>
            <a:r>
              <a:rPr lang="en-US" sz="2000" dirty="0" err="1"/>
              <a:t>ölüm</a:t>
            </a:r>
            <a:r>
              <a:rPr lang="en-US" sz="2000" dirty="0"/>
              <a:t> </a:t>
            </a:r>
            <a:r>
              <a:rPr lang="en-US" sz="2000" dirty="0" err="1"/>
              <a:t>oranı</a:t>
            </a:r>
            <a:r>
              <a:rPr lang="en-US" sz="2000" dirty="0"/>
              <a:t> da daha </a:t>
            </a:r>
            <a:r>
              <a:rPr lang="en-US" sz="2000" dirty="0" err="1"/>
              <a:t>fazladır</a:t>
            </a:r>
            <a:endParaRPr lang="en-US" sz="2000" dirty="0"/>
          </a:p>
          <a:p>
            <a:r>
              <a:rPr lang="en-US" sz="2000" dirty="0" err="1"/>
              <a:t>Hepatit</a:t>
            </a:r>
            <a:r>
              <a:rPr lang="en-US" sz="2000" dirty="0"/>
              <a:t> B </a:t>
            </a:r>
            <a:r>
              <a:rPr lang="en-US" sz="2000" dirty="0" err="1"/>
              <a:t>aşıları</a:t>
            </a:r>
            <a:r>
              <a:rPr lang="en-US" sz="2000" dirty="0"/>
              <a:t>, </a:t>
            </a:r>
            <a:r>
              <a:rPr lang="en-US" sz="2000" dirty="0" err="1"/>
              <a:t>Hepatit</a:t>
            </a:r>
            <a:r>
              <a:rPr lang="en-US" sz="2000" dirty="0"/>
              <a:t> B </a:t>
            </a:r>
            <a:r>
              <a:rPr lang="en-US" sz="2000" dirty="0" err="1"/>
              <a:t>virüsünün</a:t>
            </a:r>
            <a:r>
              <a:rPr lang="en-US" sz="2000" dirty="0"/>
              <a:t> </a:t>
            </a:r>
            <a:r>
              <a:rPr lang="en-US" sz="2000" dirty="0" err="1"/>
              <a:t>rekombinant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DNA </a:t>
            </a:r>
            <a:r>
              <a:rPr lang="en-US" sz="2000" dirty="0" err="1"/>
              <a:t>teknolojisi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üretilmis</a:t>
            </a:r>
            <a:r>
              <a:rPr lang="en-US" sz="2000" dirty="0"/>
              <a:t>̧ </a:t>
            </a:r>
            <a:r>
              <a:rPr lang="en-US" sz="2000" dirty="0" err="1"/>
              <a:t>majör</a:t>
            </a:r>
            <a:r>
              <a:rPr lang="en-US" sz="2000" dirty="0"/>
              <a:t> </a:t>
            </a:r>
            <a:r>
              <a:rPr lang="en-US" sz="2000" dirty="0" err="1"/>
              <a:t>yüzey</a:t>
            </a:r>
            <a:r>
              <a:rPr lang="en-US" sz="2000" dirty="0"/>
              <a:t> </a:t>
            </a:r>
            <a:r>
              <a:rPr lang="en-US" sz="2000" dirty="0" err="1"/>
              <a:t>antijenini</a:t>
            </a:r>
            <a:r>
              <a:rPr lang="en-US" sz="2000" dirty="0"/>
              <a:t> </a:t>
            </a:r>
            <a:r>
              <a:rPr lang="en-US" sz="2000" dirty="0" err="1"/>
              <a:t>içerir</a:t>
            </a:r>
            <a:r>
              <a:rPr lang="en-US" sz="2000" dirty="0"/>
              <a:t> </a:t>
            </a:r>
          </a:p>
          <a:p>
            <a:r>
              <a:rPr lang="en-US" sz="2000" dirty="0"/>
              <a:t>HBV </a:t>
            </a:r>
            <a:r>
              <a:rPr lang="en-US" sz="2000" dirty="0" err="1"/>
              <a:t>aşılaması</a:t>
            </a:r>
            <a:r>
              <a:rPr lang="en-US" sz="2000" dirty="0"/>
              <a:t>, </a:t>
            </a:r>
            <a:r>
              <a:rPr lang="en-US" sz="2000" dirty="0" err="1"/>
              <a:t>diyabetli</a:t>
            </a:r>
            <a:r>
              <a:rPr lang="en-US" sz="2000" dirty="0"/>
              <a:t> </a:t>
            </a:r>
            <a:r>
              <a:rPr lang="en-US" sz="2000" dirty="0" err="1"/>
              <a:t>bireylerde</a:t>
            </a:r>
            <a:r>
              <a:rPr lang="en-US" sz="2000" dirty="0"/>
              <a:t> </a:t>
            </a:r>
            <a:r>
              <a:rPr lang="en-US" sz="2000" dirty="0" err="1"/>
              <a:t>enfeksiyon</a:t>
            </a:r>
            <a:r>
              <a:rPr lang="en-US" sz="2000" dirty="0"/>
              <a:t> </a:t>
            </a:r>
            <a:r>
              <a:rPr lang="en-US" sz="2000" dirty="0" err="1"/>
              <a:t>riskini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%10,7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/>
              <a:t> %4,1  </a:t>
            </a:r>
            <a:r>
              <a:rPr lang="en-US" sz="2000" dirty="0" err="1"/>
              <a:t>düşürmüştür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863" y="3226723"/>
            <a:ext cx="2631614" cy="19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87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2029"/>
            <a:ext cx="9144000" cy="863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580" y="1481886"/>
            <a:ext cx="4367917" cy="2310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251" y="0"/>
            <a:ext cx="62738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088" y="812800"/>
            <a:ext cx="6129963" cy="50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45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19-59 yaş aralığındaki tüm diyabet hastalara daha önce aşılanmamış iseler HBV aşısının yapılması gerekmektedir 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60 yaş ve üzerindeki diyabetik hastalarda ise ek risk var ise HBV aşısının yapılması önerilmektedir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6647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0"/>
            <a:ext cx="82604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11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/>
              <a:t>Covid</a:t>
            </a:r>
            <a:r>
              <a:rPr lang="en-US" sz="3200" dirty="0"/>
              <a:t> 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SARS-CoV-2 </a:t>
            </a:r>
            <a:r>
              <a:rPr lang="en-US" sz="2000" dirty="0" err="1"/>
              <a:t>virüsü</a:t>
            </a:r>
            <a:r>
              <a:rPr lang="en-US" sz="2000" dirty="0"/>
              <a:t> </a:t>
            </a:r>
            <a:r>
              <a:rPr lang="en-US" sz="2000" dirty="0" err="1"/>
              <a:t>neden</a:t>
            </a:r>
            <a:endParaRPr lang="en-US" sz="2000" dirty="0"/>
          </a:p>
          <a:p>
            <a:r>
              <a:rPr lang="en-US" sz="2000" dirty="0" err="1"/>
              <a:t>Aralık</a:t>
            </a:r>
            <a:r>
              <a:rPr lang="en-US" sz="2000" dirty="0"/>
              <a:t> 2019 </a:t>
            </a:r>
            <a:r>
              <a:rPr lang="en-US" sz="2000" dirty="0" err="1"/>
              <a:t>Çin’de</a:t>
            </a:r>
            <a:r>
              <a:rPr lang="en-US" sz="2000" dirty="0"/>
              <a:t> Mart 2020 </a:t>
            </a:r>
            <a:r>
              <a:rPr lang="en-US" sz="2000" dirty="0" err="1"/>
              <a:t>ülkemizde</a:t>
            </a:r>
            <a:endParaRPr lang="en-US" sz="2000" dirty="0"/>
          </a:p>
          <a:p>
            <a:r>
              <a:rPr lang="en-US" sz="2000" dirty="0" err="1"/>
              <a:t>DM’te</a:t>
            </a:r>
            <a:r>
              <a:rPr lang="en-US" sz="2000" dirty="0"/>
              <a:t> </a:t>
            </a:r>
            <a:r>
              <a:rPr lang="en-US" sz="2000" dirty="0" err="1"/>
              <a:t>yaş</a:t>
            </a:r>
            <a:r>
              <a:rPr lang="en-US" sz="2000" dirty="0"/>
              <a:t>, </a:t>
            </a:r>
            <a:r>
              <a:rPr lang="en-US" sz="2000" dirty="0" err="1"/>
              <a:t>metabolik</a:t>
            </a:r>
            <a:r>
              <a:rPr lang="en-US" sz="2000" dirty="0"/>
              <a:t> </a:t>
            </a:r>
            <a:r>
              <a:rPr lang="en-US" sz="2000" dirty="0" err="1"/>
              <a:t>kontrol</a:t>
            </a:r>
            <a:r>
              <a:rPr lang="en-US" sz="2000" dirty="0"/>
              <a:t> </a:t>
            </a:r>
            <a:r>
              <a:rPr lang="en-US" sz="2000" dirty="0" err="1"/>
              <a:t>düzeyi</a:t>
            </a:r>
            <a:r>
              <a:rPr lang="en-US" sz="2000" dirty="0"/>
              <a:t> ve </a:t>
            </a:r>
            <a:r>
              <a:rPr lang="en-US" sz="2000" dirty="0" err="1"/>
              <a:t>eşlik</a:t>
            </a:r>
            <a:r>
              <a:rPr lang="en-US" sz="2000" dirty="0"/>
              <a:t> </a:t>
            </a:r>
            <a:r>
              <a:rPr lang="en-US" sz="2000" dirty="0" err="1"/>
              <a:t>eden</a:t>
            </a:r>
            <a:r>
              <a:rPr lang="en-US" sz="2000" dirty="0"/>
              <a:t> </a:t>
            </a:r>
            <a:r>
              <a:rPr lang="en-US" sz="2000" dirty="0" err="1"/>
              <a:t>hastalıklar</a:t>
            </a:r>
            <a:r>
              <a:rPr lang="en-US" sz="2000" dirty="0"/>
              <a:t> COVID-19 </a:t>
            </a:r>
            <a:r>
              <a:rPr lang="en-US" sz="2000" dirty="0" err="1"/>
              <a:t>enfeksiyonu</a:t>
            </a:r>
            <a:r>
              <a:rPr lang="en-US" sz="2000" dirty="0"/>
              <a:t> </a:t>
            </a:r>
            <a:r>
              <a:rPr lang="en-US" sz="2000" dirty="0" err="1"/>
              <a:t>seyrini</a:t>
            </a:r>
            <a:r>
              <a:rPr lang="en-US" sz="2000" dirty="0"/>
              <a:t> </a:t>
            </a:r>
            <a:r>
              <a:rPr lang="en-US" sz="2000" dirty="0" err="1"/>
              <a:t>etkilemektedir</a:t>
            </a:r>
            <a:endParaRPr lang="en-US" dirty="0"/>
          </a:p>
          <a:p>
            <a:r>
              <a:rPr lang="en-US" sz="2000" dirty="0" err="1"/>
              <a:t>Diyabetli</a:t>
            </a:r>
            <a:r>
              <a:rPr lang="en-US" sz="2000" dirty="0"/>
              <a:t> </a:t>
            </a:r>
            <a:r>
              <a:rPr lang="en-US" sz="2000" dirty="0" err="1"/>
              <a:t>hastaların</a:t>
            </a:r>
            <a:r>
              <a:rPr lang="en-US" sz="2000" dirty="0"/>
              <a:t> </a:t>
            </a:r>
            <a:r>
              <a:rPr lang="en-US" sz="2000" dirty="0" err="1"/>
              <a:t>ölüm</a:t>
            </a:r>
            <a:r>
              <a:rPr lang="en-US" sz="2000" dirty="0"/>
              <a:t> </a:t>
            </a:r>
            <a:r>
              <a:rPr lang="en-US" sz="2000" dirty="0" err="1"/>
              <a:t>oranlarının</a:t>
            </a:r>
            <a:r>
              <a:rPr lang="en-US" sz="2000" dirty="0"/>
              <a:t> </a:t>
            </a:r>
            <a:r>
              <a:rPr lang="en-US" sz="2000" dirty="0" err="1"/>
              <a:t>diyabeti</a:t>
            </a:r>
            <a:r>
              <a:rPr lang="en-US" sz="2000" dirty="0"/>
              <a:t> </a:t>
            </a:r>
            <a:r>
              <a:rPr lang="en-US" sz="2000" dirty="0" err="1"/>
              <a:t>olmayan</a:t>
            </a:r>
            <a:r>
              <a:rPr lang="en-US" sz="2000" dirty="0"/>
              <a:t> </a:t>
            </a:r>
            <a:r>
              <a:rPr lang="en-US" sz="2000" dirty="0" err="1"/>
              <a:t>hastalara</a:t>
            </a:r>
            <a:r>
              <a:rPr lang="en-US" sz="2000" dirty="0"/>
              <a:t> </a:t>
            </a:r>
            <a:r>
              <a:rPr lang="en-US" sz="2000" dirty="0" err="1"/>
              <a:t>göre</a:t>
            </a:r>
            <a:r>
              <a:rPr lang="en-US" sz="2000" dirty="0"/>
              <a:t> </a:t>
            </a:r>
            <a:r>
              <a:rPr lang="en-US" sz="2000" dirty="0" err="1"/>
              <a:t>yaklaşık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1.75 </a:t>
            </a:r>
            <a:r>
              <a:rPr lang="en-US" sz="2000" dirty="0" err="1"/>
              <a:t>kat</a:t>
            </a:r>
            <a:r>
              <a:rPr lang="en-US" sz="2000" dirty="0"/>
              <a:t> daha </a:t>
            </a:r>
            <a:r>
              <a:rPr lang="en-US" sz="2000" dirty="0" err="1"/>
              <a:t>fazla</a:t>
            </a:r>
            <a:r>
              <a:rPr lang="en-US" sz="2000" dirty="0"/>
              <a:t> </a:t>
            </a:r>
            <a:r>
              <a:rPr lang="en-US" sz="2000" dirty="0" err="1"/>
              <a:t>olduğu</a:t>
            </a:r>
            <a:r>
              <a:rPr lang="en-US" sz="2000" dirty="0"/>
              <a:t> </a:t>
            </a:r>
            <a:r>
              <a:rPr lang="en-US" sz="2000" dirty="0" err="1"/>
              <a:t>tespit</a:t>
            </a:r>
            <a:r>
              <a:rPr lang="en-US" sz="2000" dirty="0"/>
              <a:t> </a:t>
            </a:r>
            <a:r>
              <a:rPr lang="en-US" sz="2000" dirty="0" err="1"/>
              <a:t>edildi</a:t>
            </a:r>
            <a:endParaRPr lang="en-US" sz="2000" dirty="0"/>
          </a:p>
          <a:p>
            <a:r>
              <a:rPr lang="en-US" sz="2000" dirty="0" err="1"/>
              <a:t>Günümüzde</a:t>
            </a:r>
            <a:r>
              <a:rPr lang="en-US" sz="2000" dirty="0"/>
              <a:t> COVID-19 </a:t>
            </a:r>
            <a:r>
              <a:rPr lang="en-US" sz="2000" dirty="0" err="1"/>
              <a:t>enfeksiyonun</a:t>
            </a:r>
            <a:r>
              <a:rPr lang="en-US" sz="2000" dirty="0"/>
              <a:t> </a:t>
            </a:r>
            <a:r>
              <a:rPr lang="en-US" sz="2000" dirty="0" err="1"/>
              <a:t>önlenmesi</a:t>
            </a:r>
            <a:r>
              <a:rPr lang="en-US" sz="2000" dirty="0"/>
              <a:t> ve </a:t>
            </a:r>
            <a:r>
              <a:rPr lang="en-US" sz="2000" dirty="0" err="1"/>
              <a:t>şiddetinin</a:t>
            </a:r>
            <a:r>
              <a:rPr lang="en-US" sz="2000" dirty="0"/>
              <a:t> </a:t>
            </a:r>
            <a:r>
              <a:rPr lang="en-US" sz="2000" dirty="0" err="1"/>
              <a:t>azaltılması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kullanılmakta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en </a:t>
            </a:r>
            <a:r>
              <a:rPr lang="en-US" sz="2000" dirty="0" err="1"/>
              <a:t>etkili</a:t>
            </a:r>
            <a:r>
              <a:rPr lang="en-US" sz="2000" dirty="0"/>
              <a:t> </a:t>
            </a:r>
            <a:r>
              <a:rPr lang="en-US" sz="2000" dirty="0" err="1"/>
              <a:t>yöntem</a:t>
            </a:r>
            <a:r>
              <a:rPr lang="en-US" sz="2000" dirty="0"/>
              <a:t> </a:t>
            </a:r>
            <a:r>
              <a:rPr lang="en-US" sz="2000" dirty="0" err="1"/>
              <a:t>aşılamadır</a:t>
            </a:r>
            <a:r>
              <a:rPr lang="en-US" sz="2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102" y="442556"/>
            <a:ext cx="2231698" cy="170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66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8BA642E-2088-814A-ACDE-E98791A86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03"/>
            <a:ext cx="9144000" cy="508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4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474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239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700"/>
            <a:ext cx="9144000" cy="359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88" y="642925"/>
            <a:ext cx="75707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54" y="2000254"/>
            <a:ext cx="6554787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500320"/>
            <a:ext cx="667385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30" y="4214832"/>
            <a:ext cx="64182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3" y="4568557"/>
            <a:ext cx="1985350" cy="50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483768" y="1995687"/>
            <a:ext cx="5112568" cy="360040"/>
          </a:xfrm>
          <a:prstGeom prst="rect">
            <a:avLst/>
          </a:prstGeom>
          <a:noFill/>
          <a:ln w="22225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7624" y="4227936"/>
            <a:ext cx="6336704" cy="360040"/>
          </a:xfrm>
          <a:prstGeom prst="rect">
            <a:avLst/>
          </a:prstGeom>
          <a:noFill/>
          <a:ln w="22225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608" y="1995687"/>
            <a:ext cx="1431776" cy="36004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23480"/>
            <a:ext cx="825500" cy="50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2812" y="699543"/>
            <a:ext cx="1545279" cy="12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121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err="1"/>
              <a:t>Zona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000" dirty="0" err="1"/>
              <a:t>Herpes</a:t>
            </a:r>
            <a:r>
              <a:rPr lang="tr-TR" sz="2000" dirty="0"/>
              <a:t> </a:t>
            </a:r>
            <a:r>
              <a:rPr lang="tr-TR" sz="2000" dirty="0" err="1"/>
              <a:t>zoster</a:t>
            </a:r>
            <a:r>
              <a:rPr lang="tr-TR" sz="2000" dirty="0"/>
              <a:t>, </a:t>
            </a:r>
            <a:r>
              <a:rPr lang="tr-TR" sz="2000" dirty="0" err="1"/>
              <a:t>latent</a:t>
            </a:r>
            <a:r>
              <a:rPr lang="tr-TR" sz="2000" dirty="0"/>
              <a:t> </a:t>
            </a:r>
            <a:r>
              <a:rPr lang="tr-TR" sz="2000" dirty="0" err="1"/>
              <a:t>varicella</a:t>
            </a:r>
            <a:r>
              <a:rPr lang="tr-TR" sz="2000" dirty="0"/>
              <a:t> </a:t>
            </a:r>
            <a:r>
              <a:rPr lang="tr-TR" sz="2000" dirty="0" err="1"/>
              <a:t>zoster</a:t>
            </a:r>
            <a:r>
              <a:rPr lang="tr-TR" sz="2000" dirty="0"/>
              <a:t> virüsünün (VZV) </a:t>
            </a:r>
          </a:p>
          <a:p>
            <a:pPr marL="0" indent="0">
              <a:buNone/>
            </a:pPr>
            <a:r>
              <a:rPr lang="tr-TR" sz="2000" dirty="0" err="1"/>
              <a:t>reaktivasyonundan</a:t>
            </a:r>
            <a:r>
              <a:rPr lang="tr-TR" sz="2000" dirty="0"/>
              <a:t> kaynaklanan lokalize, genellikle ağrılı, </a:t>
            </a:r>
          </a:p>
          <a:p>
            <a:pPr marL="0" indent="0">
              <a:buNone/>
            </a:pPr>
            <a:r>
              <a:rPr lang="tr-TR" sz="2000" dirty="0" err="1"/>
              <a:t>kutanöz</a:t>
            </a:r>
            <a:r>
              <a:rPr lang="tr-TR" sz="2000" dirty="0"/>
              <a:t> bir döküntüdür</a:t>
            </a:r>
          </a:p>
          <a:p>
            <a:pPr marL="0" indent="0">
              <a:buNone/>
            </a:pPr>
            <a:r>
              <a:rPr lang="tr-TR" sz="2000" dirty="0"/>
              <a:t> </a:t>
            </a:r>
          </a:p>
          <a:p>
            <a:r>
              <a:rPr lang="tr-TR" sz="2000" dirty="0" err="1"/>
              <a:t>Postherpetik</a:t>
            </a:r>
            <a:r>
              <a:rPr lang="tr-TR" sz="2000" dirty="0"/>
              <a:t> nevralji en sık görülen komplikasyonudur</a:t>
            </a:r>
          </a:p>
          <a:p>
            <a:endParaRPr lang="tr-TR" sz="2000" dirty="0"/>
          </a:p>
          <a:p>
            <a:r>
              <a:rPr lang="tr-TR" sz="2000" dirty="0"/>
              <a:t>&gt;50 yaş kişilerde </a:t>
            </a:r>
            <a:r>
              <a:rPr lang="tr-TR" sz="2000" dirty="0" err="1"/>
              <a:t>herpes</a:t>
            </a:r>
            <a:r>
              <a:rPr lang="tr-TR" sz="2000" dirty="0"/>
              <a:t> </a:t>
            </a:r>
            <a:r>
              <a:rPr lang="tr-TR" sz="2000" dirty="0" err="1"/>
              <a:t>zoster</a:t>
            </a:r>
            <a:r>
              <a:rPr lang="tr-TR" sz="2000" dirty="0"/>
              <a:t> vakalarının %10-13'ünde görülür ve gelişme riski yaşla birlikte artar 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Amerikan Diyabet Derneği (ADA) de daha önce aşılanmamışsa </a:t>
            </a:r>
            <a:r>
              <a:rPr lang="en-US" sz="2000" dirty="0"/>
              <a:t>≥</a:t>
            </a:r>
            <a:r>
              <a:rPr lang="tr-TR" sz="2000" dirty="0"/>
              <a:t>50 yaş diyabetik bireylerde 2 doz  </a:t>
            </a:r>
            <a:r>
              <a:rPr lang="tr-TR" sz="2000" dirty="0" err="1"/>
              <a:t>rekombinant</a:t>
            </a:r>
            <a:r>
              <a:rPr lang="tr-TR" sz="2000" dirty="0"/>
              <a:t> </a:t>
            </a:r>
            <a:r>
              <a:rPr lang="tr-TR" sz="2000" dirty="0" err="1"/>
              <a:t>zoster</a:t>
            </a:r>
            <a:r>
              <a:rPr lang="tr-TR" sz="2000" dirty="0"/>
              <a:t> aşısını (RZV) önermektedir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436" y="88526"/>
            <a:ext cx="2427440" cy="208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31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/>
              <a:t>Tetanoz</a:t>
            </a:r>
            <a:r>
              <a:rPr lang="en-US" sz="3200" dirty="0"/>
              <a:t>, </a:t>
            </a:r>
            <a:r>
              <a:rPr lang="en-US" sz="3200" dirty="0" err="1"/>
              <a:t>Difteri</a:t>
            </a:r>
            <a:r>
              <a:rPr lang="en-US" sz="3200" dirty="0"/>
              <a:t>, </a:t>
            </a:r>
            <a:r>
              <a:rPr lang="en-US" sz="3200" dirty="0" err="1"/>
              <a:t>Boğmaca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001678"/>
            <a:ext cx="8229600" cy="1766118"/>
          </a:xfrm>
        </p:spPr>
        <p:txBody>
          <a:bodyPr>
            <a:normAutofit/>
          </a:bodyPr>
          <a:lstStyle/>
          <a:p>
            <a:r>
              <a:rPr lang="en-US" sz="2000" dirty="0"/>
              <a:t>Daha </a:t>
            </a:r>
            <a:r>
              <a:rPr lang="en-US" sz="2000" dirty="0" err="1"/>
              <a:t>önce</a:t>
            </a:r>
            <a:r>
              <a:rPr lang="en-US" sz="2000" dirty="0"/>
              <a:t> </a:t>
            </a:r>
            <a:r>
              <a:rPr lang="en-US" sz="2000" dirty="0" err="1"/>
              <a:t>hiç</a:t>
            </a:r>
            <a:r>
              <a:rPr lang="en-US" sz="2000" dirty="0"/>
              <a:t> </a:t>
            </a:r>
            <a:r>
              <a:rPr lang="en-US" sz="2000" dirty="0" err="1"/>
              <a:t>Tdap</a:t>
            </a:r>
            <a:r>
              <a:rPr lang="en-US" sz="2000" dirty="0"/>
              <a:t> </a:t>
            </a:r>
            <a:r>
              <a:rPr lang="en-US" sz="2000" dirty="0" err="1"/>
              <a:t>yapılmamış</a:t>
            </a:r>
            <a:r>
              <a:rPr lang="en-US" sz="2000" dirty="0"/>
              <a:t> </a:t>
            </a:r>
            <a:r>
              <a:rPr lang="en-US" sz="2000" dirty="0" err="1"/>
              <a:t>yetişkinlerebir</a:t>
            </a:r>
            <a:r>
              <a:rPr lang="en-US" sz="2000" dirty="0"/>
              <a:t> </a:t>
            </a:r>
            <a:r>
              <a:rPr lang="en-US" sz="2000" dirty="0" err="1"/>
              <a:t>doz</a:t>
            </a:r>
            <a:r>
              <a:rPr lang="en-US" sz="2000" dirty="0"/>
              <a:t> </a:t>
            </a:r>
            <a:r>
              <a:rPr lang="en-US" sz="2000" dirty="0" err="1"/>
              <a:t>Tdap</a:t>
            </a:r>
            <a:r>
              <a:rPr lang="en-US" sz="2000" dirty="0"/>
              <a:t> </a:t>
            </a:r>
            <a:r>
              <a:rPr lang="en-US" sz="2000" dirty="0" err="1"/>
              <a:t>uygulanmalıdır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/>
              <a:t>yetişkinlere</a:t>
            </a:r>
            <a:r>
              <a:rPr lang="en-US" sz="2000" dirty="0"/>
              <a:t> her 10 </a:t>
            </a:r>
            <a:r>
              <a:rPr lang="en-US" sz="2000" dirty="0" err="1"/>
              <a:t>yılda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Tdap</a:t>
            </a:r>
            <a:r>
              <a:rPr lang="en-US" sz="2000" dirty="0"/>
              <a:t> </a:t>
            </a:r>
            <a:r>
              <a:rPr lang="en-US" sz="2000" dirty="0" err="1"/>
              <a:t>ya</a:t>
            </a:r>
            <a:r>
              <a:rPr lang="en-US" sz="2000" dirty="0"/>
              <a:t> da Td </a:t>
            </a:r>
            <a:r>
              <a:rPr lang="en-US" sz="2000" dirty="0" err="1"/>
              <a:t>rapel</a:t>
            </a:r>
            <a:r>
              <a:rPr lang="en-US" sz="2000" dirty="0"/>
              <a:t> </a:t>
            </a:r>
            <a:r>
              <a:rPr lang="en-US" sz="2000" dirty="0" err="1"/>
              <a:t>dozu</a:t>
            </a:r>
            <a:r>
              <a:rPr lang="en-US" sz="2000" dirty="0"/>
              <a:t> </a:t>
            </a:r>
            <a:r>
              <a:rPr lang="en-US" sz="2000" dirty="0" err="1"/>
              <a:t>uygulanmalıdır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28" y="1272422"/>
            <a:ext cx="8688184" cy="543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600" y="1816100"/>
            <a:ext cx="3679686" cy="108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16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651F593-6024-3B4F-B667-2D8440022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47014A-2224-9A48-898E-9E4F9F43B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Ülkemizdeki diyabet hastalarının aşılanma oranları gelişmiş ülkelere göre </a:t>
            </a:r>
            <a:r>
              <a:rPr lang="tr-TR" sz="2000"/>
              <a:t>daha düşüktür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 Türkiye Endokrinoloji ve Metabolizma Derneğinin yapmış olduğu ulusal diyabet çalışmasında tip 2 diyabet hastalarında </a:t>
            </a:r>
            <a:r>
              <a:rPr lang="tr-TR" sz="2000" dirty="0" err="1"/>
              <a:t>influenza</a:t>
            </a:r>
            <a:r>
              <a:rPr lang="tr-TR" sz="2000" dirty="0"/>
              <a:t> aşısının yapılma oranı %21.2 iken </a:t>
            </a:r>
            <a:r>
              <a:rPr lang="tr-TR" sz="2000" dirty="0" err="1"/>
              <a:t>pnömokok</a:t>
            </a:r>
            <a:r>
              <a:rPr lang="tr-TR" sz="2000" dirty="0"/>
              <a:t> aşının yapılma oranı ise sadece %7 olarak tespit edilmiştir </a:t>
            </a:r>
          </a:p>
        </p:txBody>
      </p:sp>
    </p:spTree>
    <p:extLst>
      <p:ext uri="{BB962C8B-B14F-4D97-AF65-F5344CB8AC3E}">
        <p14:creationId xmlns:p14="http://schemas.microsoft.com/office/powerpoint/2010/main" val="37381781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843" y="2736240"/>
            <a:ext cx="8229600" cy="857250"/>
          </a:xfrm>
        </p:spPr>
        <p:txBody>
          <a:bodyPr/>
          <a:lstStyle/>
          <a:p>
            <a:r>
              <a:rPr lang="en-US" dirty="0"/>
              <a:t>Teşekkür </a:t>
            </a:r>
            <a:r>
              <a:rPr lang="en-US" dirty="0" err="1"/>
              <a:t>Ederim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619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D1F62D8-B60C-2C41-8532-B95DBD966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971" y="72736"/>
            <a:ext cx="5182695" cy="499802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55FA488-46FD-EE45-9F9A-26B9EDC20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22" y="0"/>
            <a:ext cx="2531381" cy="98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7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2A1A751-F7EE-7F44-BB75-93CF5227B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09" y="1329683"/>
            <a:ext cx="7335982" cy="3734682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CD13ECDD-BCD0-BA4A-9E93-D7DA328EC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0"/>
            <a:ext cx="7439891" cy="132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09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2528841"/>
              </p:ext>
            </p:extLst>
          </p:nvPr>
        </p:nvGraphicFramePr>
        <p:xfrm>
          <a:off x="118350" y="1131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350" y="0"/>
            <a:ext cx="1727442" cy="2184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4350" y="2423891"/>
            <a:ext cx="2297424" cy="23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3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Diyabetik</a:t>
            </a:r>
            <a:r>
              <a:rPr lang="en-US" sz="2000" dirty="0"/>
              <a:t> </a:t>
            </a:r>
            <a:r>
              <a:rPr lang="en-US" sz="2000" dirty="0" err="1"/>
              <a:t>bireylerde</a:t>
            </a:r>
            <a:r>
              <a:rPr lang="en-US" sz="2000" dirty="0"/>
              <a:t> </a:t>
            </a:r>
            <a:r>
              <a:rPr lang="en-US" sz="2000" dirty="0" err="1"/>
              <a:t>mortalite</a:t>
            </a:r>
            <a:r>
              <a:rPr lang="en-US" sz="2000" dirty="0"/>
              <a:t>, </a:t>
            </a:r>
            <a:r>
              <a:rPr lang="en-US" sz="2000" dirty="0" err="1"/>
              <a:t>morbidite</a:t>
            </a:r>
            <a:r>
              <a:rPr lang="en-US" sz="2000" dirty="0"/>
              <a:t> ve </a:t>
            </a:r>
            <a:r>
              <a:rPr lang="en-US" sz="2000" dirty="0" err="1"/>
              <a:t>hastaneye</a:t>
            </a:r>
            <a:r>
              <a:rPr lang="en-US" sz="2000" dirty="0"/>
              <a:t> </a:t>
            </a:r>
            <a:r>
              <a:rPr lang="en-US" sz="2000" dirty="0" err="1"/>
              <a:t>yatıs</a:t>
            </a:r>
            <a:r>
              <a:rPr lang="en-US" sz="2000" dirty="0"/>
              <a:t>̧ </a:t>
            </a:r>
            <a:r>
              <a:rPr lang="en-US" sz="2000" dirty="0" err="1"/>
              <a:t>oranı</a:t>
            </a:r>
            <a:r>
              <a:rPr lang="en-US" sz="2000" dirty="0"/>
              <a:t> </a:t>
            </a:r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charset="2"/>
              <a:buChar char="Ø"/>
            </a:pPr>
            <a:r>
              <a:rPr lang="en-US" sz="2000" dirty="0" err="1"/>
              <a:t>Komplikasyonlar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charset="2"/>
              <a:buChar char="Ø"/>
            </a:pPr>
            <a:r>
              <a:rPr lang="en-US" sz="2000" dirty="0" err="1">
                <a:solidFill>
                  <a:srgbClr val="FF0000"/>
                </a:solidFill>
              </a:rPr>
              <a:t>Enfeksiyonlar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r>
              <a:rPr lang="en-US" sz="2000" dirty="0" err="1"/>
              <a:t>Hiperglisemi</a:t>
            </a:r>
            <a:r>
              <a:rPr lang="en-US" sz="2000" dirty="0"/>
              <a:t> </a:t>
            </a:r>
            <a:r>
              <a:rPr lang="en-US" sz="2000" dirty="0" err="1"/>
              <a:t>fagositoz</a:t>
            </a:r>
            <a:r>
              <a:rPr lang="en-US" sz="2000" dirty="0"/>
              <a:t>, </a:t>
            </a:r>
            <a:r>
              <a:rPr lang="en-US" sz="2000" dirty="0" err="1"/>
              <a:t>kemotaksis</a:t>
            </a:r>
            <a:r>
              <a:rPr lang="en-US" sz="2000" dirty="0"/>
              <a:t> ve </a:t>
            </a:r>
            <a:r>
              <a:rPr lang="en-US" sz="2000" dirty="0" err="1"/>
              <a:t>lökosit</a:t>
            </a:r>
            <a:r>
              <a:rPr lang="en-US" sz="2000" dirty="0"/>
              <a:t> </a:t>
            </a:r>
            <a:r>
              <a:rPr lang="en-US" sz="2000" dirty="0" err="1"/>
              <a:t>fonksiyonlarında</a:t>
            </a:r>
            <a:r>
              <a:rPr lang="en-US" sz="2000" dirty="0"/>
              <a:t> </a:t>
            </a:r>
            <a:r>
              <a:rPr lang="en-US" sz="2000" dirty="0" err="1"/>
              <a:t>bozukluklar</a:t>
            </a:r>
            <a:r>
              <a:rPr lang="en-US" sz="2000" dirty="0"/>
              <a:t> </a:t>
            </a:r>
            <a:r>
              <a:rPr lang="en-US" sz="2000" dirty="0" err="1"/>
              <a:t>görülmektedir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Left-Up Arrow 4"/>
          <p:cNvSpPr/>
          <p:nvPr/>
        </p:nvSpPr>
        <p:spPr>
          <a:xfrm rot="16200000">
            <a:off x="2447712" y="2971747"/>
            <a:ext cx="988866" cy="649574"/>
          </a:xfrm>
          <a:prstGeom prst="leftUpArrow">
            <a:avLst>
              <a:gd name="adj1" fmla="val 14924"/>
              <a:gd name="adj2" fmla="val 25000"/>
              <a:gd name="adj3" fmla="val 25000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4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908DD0C-EFE6-B64C-95E8-F26246EB0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/>
              <a:t>Diyabetik kişilerde;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C7A32C-53FD-204B-AAD1-28830D610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000" dirty="0" err="1"/>
              <a:t>İnfluenza</a:t>
            </a:r>
            <a:r>
              <a:rPr lang="tr-TR" sz="2000" dirty="0"/>
              <a:t>, </a:t>
            </a:r>
            <a:r>
              <a:rPr lang="tr-TR" sz="2000" dirty="0" err="1"/>
              <a:t>pnömoni</a:t>
            </a:r>
            <a:r>
              <a:rPr lang="tr-TR" sz="2000" dirty="0"/>
              <a:t> gibi solunum yolu enfeksiyonları</a:t>
            </a:r>
          </a:p>
          <a:p>
            <a:pPr marL="0" indent="0">
              <a:buNone/>
            </a:pPr>
            <a:r>
              <a:rPr lang="tr-TR" sz="2000" dirty="0"/>
              <a:t> </a:t>
            </a:r>
          </a:p>
          <a:p>
            <a:r>
              <a:rPr lang="tr-TR" sz="2000" dirty="0" err="1"/>
              <a:t>Asemptomatik</a:t>
            </a:r>
            <a:r>
              <a:rPr lang="tr-TR" sz="2000" dirty="0"/>
              <a:t> </a:t>
            </a:r>
            <a:r>
              <a:rPr lang="tr-TR" sz="2000" dirty="0" err="1"/>
              <a:t>bakteriüri</a:t>
            </a:r>
            <a:r>
              <a:rPr lang="tr-TR" sz="2000" dirty="0"/>
              <a:t>, </a:t>
            </a:r>
            <a:r>
              <a:rPr lang="tr-TR" sz="2000" dirty="0" err="1"/>
              <a:t>piyelonefrit</a:t>
            </a:r>
            <a:r>
              <a:rPr lang="tr-TR" sz="2000" dirty="0"/>
              <a:t>, sistit gibi </a:t>
            </a:r>
            <a:r>
              <a:rPr lang="tr-TR" sz="2000" dirty="0" err="1"/>
              <a:t>üriner</a:t>
            </a:r>
            <a:r>
              <a:rPr lang="tr-TR" sz="2000" dirty="0"/>
              <a:t> sistem enfeksiyonları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 err="1"/>
              <a:t>Enterovirüs</a:t>
            </a:r>
            <a:r>
              <a:rPr lang="tr-TR" sz="2000" dirty="0"/>
              <a:t> </a:t>
            </a:r>
            <a:r>
              <a:rPr lang="tr-TR" sz="2000" dirty="0" err="1"/>
              <a:t>gastrointestinal</a:t>
            </a:r>
            <a:r>
              <a:rPr lang="tr-TR" sz="2000" dirty="0"/>
              <a:t> sistem enfeksiyonları 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Hepatit B, Hepatit C gibi karaciğer enfeksiyonları</a:t>
            </a:r>
          </a:p>
          <a:p>
            <a:pPr marL="0" indent="0">
              <a:buNone/>
            </a:pPr>
            <a:r>
              <a:rPr lang="tr-TR" sz="2000" dirty="0"/>
              <a:t> </a:t>
            </a:r>
          </a:p>
          <a:p>
            <a:r>
              <a:rPr lang="tr-TR" sz="2000" dirty="0"/>
              <a:t>Diyabetik ayak gibi cilt ve yumuşak doku enfeksiyonları </a:t>
            </a:r>
            <a:r>
              <a:rPr lang="tr-TR" sz="2000" b="1" dirty="0"/>
              <a:t>↑</a:t>
            </a:r>
          </a:p>
        </p:txBody>
      </p:sp>
    </p:spTree>
    <p:extLst>
      <p:ext uri="{BB962C8B-B14F-4D97-AF65-F5344CB8AC3E}">
        <p14:creationId xmlns:p14="http://schemas.microsoft.com/office/powerpoint/2010/main" val="4170162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1447</Words>
  <Application>Microsoft Macintosh PowerPoint</Application>
  <PresentationFormat>Ekran Gösterisi (16:9)</PresentationFormat>
  <Paragraphs>215</Paragraphs>
  <Slides>43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9" baseType="lpstr">
      <vt:lpstr>Arial</vt:lpstr>
      <vt:lpstr>Calibri</vt:lpstr>
      <vt:lpstr>ff-meta-serif-web-pro</vt:lpstr>
      <vt:lpstr>ff-meta-web-pro</vt:lpstr>
      <vt:lpstr>Wingdings</vt:lpstr>
      <vt:lpstr>Office Theme</vt:lpstr>
      <vt:lpstr>PowerPoint Sunusu</vt:lpstr>
      <vt:lpstr>Diyabetes Mellitus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Diyabetik kişilerde;</vt:lpstr>
      <vt:lpstr>Diyabetiklerde savunma sistemi</vt:lpstr>
      <vt:lpstr>Diyabetiklerde enfeksiyonlara yatkınlığın sebepleri</vt:lpstr>
      <vt:lpstr>PowerPoint Sunusu</vt:lpstr>
      <vt:lpstr>Diyabet;</vt:lpstr>
      <vt:lpstr>Aşılamanın amacı </vt:lpstr>
      <vt:lpstr>PowerPoint Sunusu</vt:lpstr>
      <vt:lpstr>PowerPoint Sunusu</vt:lpstr>
      <vt:lpstr>İnfluenza (Mevsimsel Grip)</vt:lpstr>
      <vt:lpstr>PowerPoint Sunusu</vt:lpstr>
      <vt:lpstr>PowerPoint Sunusu</vt:lpstr>
      <vt:lpstr>İnfluenza ilişkili komplikasyon riski yüksek hasta grupları</vt:lpstr>
      <vt:lpstr>PowerPoint Sunusu</vt:lpstr>
      <vt:lpstr>PowerPoint Sunusu</vt:lpstr>
      <vt:lpstr>PowerPoint Sunusu</vt:lpstr>
      <vt:lpstr>PowerPoint Sunusu</vt:lpstr>
      <vt:lpstr>Pnömoni (Zatürre)</vt:lpstr>
      <vt:lpstr>PowerPoint Sunusu</vt:lpstr>
      <vt:lpstr> Daha önce hiç pnömokok aşısı olmamış  </vt:lpstr>
      <vt:lpstr>Daha önce pnömokok aşısı olmuşsa</vt:lpstr>
      <vt:lpstr> Hasta 65 yaşından önce her iki aşıyı da (KPA13 ve PPA23) olmuş ve şu anda 65 yaşından büyük ise  </vt:lpstr>
      <vt:lpstr>PowerPoint Sunusu</vt:lpstr>
      <vt:lpstr>PowerPoint Sunusu</vt:lpstr>
      <vt:lpstr>Hepatit B</vt:lpstr>
      <vt:lpstr>PowerPoint Sunusu</vt:lpstr>
      <vt:lpstr>PowerPoint Sunusu</vt:lpstr>
      <vt:lpstr>PowerPoint Sunusu</vt:lpstr>
      <vt:lpstr>Covid 19</vt:lpstr>
      <vt:lpstr>PowerPoint Sunusu</vt:lpstr>
      <vt:lpstr>PowerPoint Sunusu</vt:lpstr>
      <vt:lpstr>PowerPoint Sunusu</vt:lpstr>
      <vt:lpstr>Zona </vt:lpstr>
      <vt:lpstr>Tetanoz, Difteri, Boğmaca</vt:lpstr>
      <vt:lpstr>PowerPoint Sunusu</vt:lpstr>
      <vt:lpstr>Teşekkür Ederim…</vt:lpstr>
    </vt:vector>
  </TitlesOfParts>
  <Company>Aydeniz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Bulent Unsal</dc:creator>
  <cp:lastModifiedBy>Microsoft Office User</cp:lastModifiedBy>
  <cp:revision>89</cp:revision>
  <dcterms:created xsi:type="dcterms:W3CDTF">2023-01-04T19:18:20Z</dcterms:created>
  <dcterms:modified xsi:type="dcterms:W3CDTF">2024-10-12T20:33:25Z</dcterms:modified>
</cp:coreProperties>
</file>